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</p:sldMasterIdLst>
  <p:notesMasterIdLst>
    <p:notesMasterId r:id="rId11"/>
  </p:notesMasterIdLst>
  <p:sldIdLst>
    <p:sldId id="329" r:id="rId5"/>
    <p:sldId id="319" r:id="rId6"/>
    <p:sldId id="313" r:id="rId7"/>
    <p:sldId id="331" r:id="rId8"/>
    <p:sldId id="330" r:id="rId9"/>
    <p:sldId id="332" r:id="rId1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3860"/>
    <a:srgbClr val="101C4F"/>
    <a:srgbClr val="182860"/>
    <a:srgbClr val="F66B15"/>
    <a:srgbClr val="00AFEF"/>
    <a:srgbClr val="00A0E3"/>
    <a:srgbClr val="16476B"/>
    <a:srgbClr val="9BB24C"/>
    <a:srgbClr val="80CDE8"/>
    <a:srgbClr val="28AB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42EF42-AA14-4254-B7FA-0893883B7473}" v="2" dt="2019-02-12T10:08:40.80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44" autoAdjust="0"/>
    <p:restoredTop sz="94843"/>
  </p:normalViewPr>
  <p:slideViewPr>
    <p:cSldViewPr snapToGrid="0" snapToObjects="1">
      <p:cViewPr varScale="1">
        <p:scale>
          <a:sx n="126" d="100"/>
          <a:sy n="126" d="100"/>
        </p:scale>
        <p:origin x="126" y="10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A6B9D0-AAC2-C240-84DC-C2C5099D7269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B78B7B-19D5-444F-9FE9-87549D4B9E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061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22% of rural workforce work from home, compared to 12% in urban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B78B7B-19D5-444F-9FE9-87549D4B9E5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8330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B554E-4F2D-474D-896F-13DDA2E7556B}" type="datetime1">
              <a:rPr lang="en-GB" smtClean="0"/>
              <a:pPr/>
              <a:t>26/03/2019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  <a:latin typeface="Montserrat Light" charset="0"/>
                <a:ea typeface="Montserrat Light" charset="0"/>
                <a:cs typeface="Montserrat Light" charset="0"/>
              </a:rPr>
              <a:t>Name of presenter</a:t>
            </a:r>
          </a:p>
          <a:p>
            <a:r>
              <a:rPr lang="en-US">
                <a:solidFill>
                  <a:schemeClr val="bg1"/>
                </a:solidFill>
                <a:latin typeface="Montserrat Light" charset="0"/>
                <a:ea typeface="Montserrat Light" charset="0"/>
                <a:cs typeface="Montserrat Light" charset="0"/>
              </a:rPr>
              <a:t>Job title</a:t>
            </a:r>
            <a:endParaRPr lang="en-US" dirty="0">
              <a:solidFill>
                <a:schemeClr val="bg1"/>
              </a:solidFill>
              <a:latin typeface="Montserrat Light" charset="0"/>
              <a:ea typeface="Montserrat Light" charset="0"/>
              <a:cs typeface="Montserrat Light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21052" y="2118360"/>
            <a:ext cx="4383019" cy="38550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/>
          <a:srcRect t="-4853" r="63674"/>
          <a:stretch/>
        </p:blipFill>
        <p:spPr>
          <a:xfrm rot="10800000" flipH="1" flipV="1">
            <a:off x="6792240" y="293604"/>
            <a:ext cx="1931136" cy="49125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B554E-4F2D-474D-896F-13DDA2E7556B}" type="datetime1">
              <a:rPr lang="en-GB" smtClean="0"/>
              <a:pPr/>
              <a:t>26/03/2019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434080" y="4717412"/>
            <a:ext cx="5289296" cy="183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591" dirty="0">
                <a:solidFill>
                  <a:schemeClr val="bg1"/>
                </a:solidFill>
                <a:latin typeface="Montserrat Light" charset="0"/>
                <a:ea typeface="Montserrat Light" charset="0"/>
                <a:cs typeface="Montserrat Light" charset="0"/>
              </a:rPr>
              <a:t>National Innovation Centre </a:t>
            </a:r>
            <a:r>
              <a:rPr lang="en-US" sz="591">
                <a:solidFill>
                  <a:schemeClr val="bg1"/>
                </a:solidFill>
                <a:latin typeface="Montserrat Light" charset="0"/>
                <a:ea typeface="Montserrat Light" charset="0"/>
                <a:cs typeface="Montserrat Light" charset="0"/>
              </a:rPr>
              <a:t>for Data</a:t>
            </a:r>
            <a:endParaRPr lang="en-US" sz="591">
              <a:solidFill>
                <a:srgbClr val="00A0E3"/>
              </a:solidFill>
              <a:latin typeface="Montserrat Light" charset="0"/>
              <a:ea typeface="Montserrat Light" charset="0"/>
              <a:cs typeface="Montserrat Light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B554E-4F2D-474D-896F-13DDA2E7556B}" type="datetime1">
              <a:rPr lang="en-GB" smtClean="0"/>
              <a:pPr/>
              <a:t>26/03/2019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434080" y="4717412"/>
            <a:ext cx="5289296" cy="183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591" dirty="0">
                <a:solidFill>
                  <a:schemeClr val="bg1"/>
                </a:solidFill>
                <a:latin typeface="Montserrat Light" charset="0"/>
                <a:ea typeface="Montserrat Light" charset="0"/>
                <a:cs typeface="Montserrat Light" charset="0"/>
              </a:rPr>
              <a:t>National Innovation Centre </a:t>
            </a:r>
            <a:r>
              <a:rPr lang="en-US" sz="591">
                <a:solidFill>
                  <a:schemeClr val="bg1"/>
                </a:solidFill>
                <a:latin typeface="Montserrat Light" charset="0"/>
                <a:ea typeface="Montserrat Light" charset="0"/>
                <a:cs typeface="Montserrat Light" charset="0"/>
              </a:rPr>
              <a:t>for Data</a:t>
            </a:r>
            <a:endParaRPr lang="en-US" sz="591">
              <a:solidFill>
                <a:srgbClr val="00A0E3"/>
              </a:solidFill>
              <a:latin typeface="Montserrat Light" charset="0"/>
              <a:ea typeface="Montserrat Light" charset="0"/>
              <a:cs typeface="Montserrat Light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21052" y="2118360"/>
            <a:ext cx="4383019" cy="385500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/>
          <a:srcRect t="-4853" r="63674"/>
          <a:stretch/>
        </p:blipFill>
        <p:spPr>
          <a:xfrm rot="10800000" flipH="1" flipV="1">
            <a:off x="6792240" y="293604"/>
            <a:ext cx="1931136" cy="491256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0624" y="2395180"/>
            <a:ext cx="3897376" cy="124182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 i="0">
                <a:solidFill>
                  <a:schemeClr val="bg1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0624" y="4660585"/>
            <a:ext cx="2057400" cy="273844"/>
          </a:xfrm>
          <a:prstGeom prst="rect">
            <a:avLst/>
          </a:prstGeom>
        </p:spPr>
        <p:txBody>
          <a:bodyPr anchor="b"/>
          <a:lstStyle>
            <a:lvl1pPr>
              <a:defRPr sz="1125" b="0" i="0">
                <a:solidFill>
                  <a:schemeClr val="bg1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</a:lstStyle>
          <a:p>
            <a:fld id="{037B554E-4F2D-474D-896F-13DDA2E7556B}" type="datetime1">
              <a:rPr lang="en-GB" smtClean="0"/>
              <a:pPr/>
              <a:t>26/03/2019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0625" y="4321016"/>
            <a:ext cx="2707640" cy="339567"/>
          </a:xfrm>
          <a:prstGeom prst="rect">
            <a:avLst/>
          </a:prstGeom>
        </p:spPr>
        <p:txBody>
          <a:bodyPr/>
          <a:lstStyle>
            <a:lvl1pPr algn="l">
              <a:defRPr sz="1125"/>
            </a:lvl1pPr>
          </a:lstStyle>
          <a:p>
            <a:r>
              <a:rPr lang="en-US">
                <a:solidFill>
                  <a:schemeClr val="bg1"/>
                </a:solidFill>
                <a:latin typeface="Montserrat Light" charset="0"/>
                <a:ea typeface="Montserrat Light" charset="0"/>
                <a:cs typeface="Montserrat Light" charset="0"/>
              </a:rPr>
              <a:t>Name of presenter</a:t>
            </a:r>
          </a:p>
          <a:p>
            <a:r>
              <a:rPr lang="en-US">
                <a:solidFill>
                  <a:schemeClr val="bg1"/>
                </a:solidFill>
                <a:latin typeface="Montserrat Light" charset="0"/>
                <a:ea typeface="Montserrat Light" charset="0"/>
                <a:cs typeface="Montserrat Light" charset="0"/>
              </a:rPr>
              <a:t>Job title</a:t>
            </a:r>
            <a:endParaRPr lang="en-US" dirty="0">
              <a:solidFill>
                <a:schemeClr val="bg1"/>
              </a:solidFill>
              <a:latin typeface="Montserrat Light" charset="0"/>
              <a:ea typeface="Montserrat Light" charset="0"/>
              <a:cs typeface="Montserrat Light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20624" y="967741"/>
            <a:ext cx="8302752" cy="1089661"/>
          </a:xfrm>
          <a:prstGeom prst="rect">
            <a:avLst/>
          </a:prstGeom>
        </p:spPr>
        <p:txBody>
          <a:bodyPr anchor="ctr"/>
          <a:lstStyle>
            <a:lvl1pPr>
              <a:defRPr b="0" i="0">
                <a:solidFill>
                  <a:schemeClr val="bg1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624" y="1836424"/>
            <a:ext cx="8302752" cy="27355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>
              <a:defRPr sz="1500" b="0" i="0">
                <a:solidFill>
                  <a:srgbClr val="00AFEF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>
              <a:defRPr sz="1350" b="0" i="0">
                <a:solidFill>
                  <a:srgbClr val="00AFEF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>
              <a:defRPr sz="1200" b="0" i="0">
                <a:solidFill>
                  <a:srgbClr val="00AFEF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>
              <a:defRPr sz="1200" b="0" i="0">
                <a:solidFill>
                  <a:srgbClr val="00AFEF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93823" y="-1238407"/>
            <a:ext cx="4329555" cy="1903989"/>
          </a:xfrm>
          <a:prstGeom prst="rect">
            <a:avLst/>
          </a:prstGeom>
        </p:spPr>
      </p:pic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420624" y="4660585"/>
            <a:ext cx="2057400" cy="273844"/>
          </a:xfrm>
          <a:prstGeom prst="rect">
            <a:avLst/>
          </a:prstGeom>
        </p:spPr>
        <p:txBody>
          <a:bodyPr anchor="b"/>
          <a:lstStyle>
            <a:lvl1pPr>
              <a:defRPr sz="1125" b="0" i="0">
                <a:solidFill>
                  <a:schemeClr val="bg1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</a:lstStyle>
          <a:p>
            <a:fld id="{037B554E-4F2D-474D-896F-13DDA2E7556B}" type="datetime1">
              <a:rPr lang="en-GB" smtClean="0"/>
              <a:pPr/>
              <a:t>26/03/2019</a:t>
            </a:fld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3434080" y="4717412"/>
            <a:ext cx="5289296" cy="183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591" dirty="0">
                <a:solidFill>
                  <a:schemeClr val="bg1"/>
                </a:solidFill>
                <a:latin typeface="Montserrat Light" charset="0"/>
                <a:ea typeface="Montserrat Light" charset="0"/>
                <a:cs typeface="Montserrat Light" charset="0"/>
              </a:rPr>
              <a:t>National Innovation Centre </a:t>
            </a:r>
            <a:r>
              <a:rPr lang="en-US" sz="591">
                <a:solidFill>
                  <a:schemeClr val="bg1"/>
                </a:solidFill>
                <a:latin typeface="Montserrat Light" charset="0"/>
                <a:ea typeface="Montserrat Light" charset="0"/>
                <a:cs typeface="Montserrat Light" charset="0"/>
              </a:rPr>
              <a:t>for Data</a:t>
            </a:r>
            <a:endParaRPr lang="en-US" sz="591">
              <a:solidFill>
                <a:srgbClr val="00A0E3"/>
              </a:solidFill>
              <a:latin typeface="Montserrat Light" charset="0"/>
              <a:ea typeface="Montserrat Light" charset="0"/>
              <a:cs typeface="Montserrat Light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20624" y="941547"/>
            <a:ext cx="8302752" cy="749466"/>
          </a:xfrm>
          <a:prstGeom prst="rect">
            <a:avLst/>
          </a:prstGeom>
        </p:spPr>
        <p:txBody>
          <a:bodyPr anchor="t"/>
          <a:lstStyle>
            <a:lvl1pPr>
              <a:defRPr sz="3000" b="0" i="0">
                <a:solidFill>
                  <a:srgbClr val="00AFEF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0869" y="1836423"/>
            <a:ext cx="8292738" cy="27308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93823" y="-1238407"/>
            <a:ext cx="4329555" cy="1903989"/>
          </a:xfrm>
          <a:prstGeom prst="rect">
            <a:avLst/>
          </a:prstGeom>
        </p:spPr>
      </p:pic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420624" y="4660585"/>
            <a:ext cx="2057400" cy="273844"/>
          </a:xfrm>
          <a:prstGeom prst="rect">
            <a:avLst/>
          </a:prstGeom>
        </p:spPr>
        <p:txBody>
          <a:bodyPr anchor="b"/>
          <a:lstStyle>
            <a:lvl1pPr>
              <a:defRPr sz="1125" b="0" i="0">
                <a:solidFill>
                  <a:schemeClr val="bg1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</a:lstStyle>
          <a:p>
            <a:fld id="{037B554E-4F2D-474D-896F-13DDA2E7556B}" type="datetime1">
              <a:rPr lang="en-GB" smtClean="0"/>
              <a:pPr/>
              <a:t>26/03/2019</a:t>
            </a:fld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3434080" y="4717412"/>
            <a:ext cx="5289296" cy="183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591" dirty="0">
                <a:solidFill>
                  <a:schemeClr val="bg1"/>
                </a:solidFill>
                <a:latin typeface="Montserrat Light" charset="0"/>
                <a:ea typeface="Montserrat Light" charset="0"/>
                <a:cs typeface="Montserrat Light" charset="0"/>
              </a:rPr>
              <a:t>National Innovation Centre </a:t>
            </a:r>
            <a:r>
              <a:rPr lang="en-US" sz="591">
                <a:solidFill>
                  <a:schemeClr val="bg1"/>
                </a:solidFill>
                <a:latin typeface="Montserrat Light" charset="0"/>
                <a:ea typeface="Montserrat Light" charset="0"/>
                <a:cs typeface="Montserrat Light" charset="0"/>
              </a:rPr>
              <a:t>for Data</a:t>
            </a:r>
            <a:endParaRPr lang="en-US" sz="591">
              <a:solidFill>
                <a:srgbClr val="00A0E3"/>
              </a:solidFill>
              <a:latin typeface="Montserrat Light" charset="0"/>
              <a:ea typeface="Montserrat Light" charset="0"/>
              <a:cs typeface="Montserrat Light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20624" y="941547"/>
            <a:ext cx="8302752" cy="749466"/>
          </a:xfrm>
          <a:prstGeom prst="rect">
            <a:avLst/>
          </a:prstGeom>
        </p:spPr>
        <p:txBody>
          <a:bodyPr anchor="t"/>
          <a:lstStyle>
            <a:lvl1pPr>
              <a:defRPr sz="3000" b="0" i="0">
                <a:solidFill>
                  <a:srgbClr val="00AFEF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idx="11"/>
          </p:nvPr>
        </p:nvSpPr>
        <p:spPr>
          <a:xfrm>
            <a:off x="420624" y="1135382"/>
            <a:ext cx="4094226" cy="34366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>
              <a:defRPr sz="1500" b="0" i="0">
                <a:solidFill>
                  <a:srgbClr val="00AFEF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>
              <a:defRPr sz="1350" b="0" i="0">
                <a:solidFill>
                  <a:srgbClr val="00AFEF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>
              <a:defRPr sz="1200" b="0" i="0">
                <a:solidFill>
                  <a:srgbClr val="00AFEF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>
              <a:defRPr sz="1200" b="0" i="0">
                <a:solidFill>
                  <a:srgbClr val="00AFEF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2"/>
          </p:nvPr>
        </p:nvSpPr>
        <p:spPr>
          <a:xfrm>
            <a:off x="4629150" y="1135384"/>
            <a:ext cx="4094226" cy="34366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>
              <a:defRPr sz="1500" b="0" i="0">
                <a:solidFill>
                  <a:srgbClr val="00AFEF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>
              <a:defRPr sz="1350" b="0" i="0">
                <a:solidFill>
                  <a:srgbClr val="00AFEF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>
              <a:defRPr sz="1200" b="0" i="0">
                <a:solidFill>
                  <a:srgbClr val="00AFEF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>
              <a:defRPr sz="1200" b="0" i="0">
                <a:solidFill>
                  <a:srgbClr val="00AFEF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420624" y="4660585"/>
            <a:ext cx="2057400" cy="273844"/>
          </a:xfrm>
          <a:prstGeom prst="rect">
            <a:avLst/>
          </a:prstGeom>
        </p:spPr>
        <p:txBody>
          <a:bodyPr anchor="b"/>
          <a:lstStyle>
            <a:lvl1pPr>
              <a:defRPr sz="1125" b="0" i="0">
                <a:solidFill>
                  <a:schemeClr val="bg1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</a:lstStyle>
          <a:p>
            <a:fld id="{037B554E-4F2D-474D-896F-13DDA2E7556B}" type="datetime1">
              <a:rPr lang="en-GB" smtClean="0"/>
              <a:pPr/>
              <a:t>26/03/2019</a:t>
            </a:fld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3434080" y="4717412"/>
            <a:ext cx="5289296" cy="183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591" dirty="0">
                <a:solidFill>
                  <a:schemeClr val="bg1"/>
                </a:solidFill>
                <a:latin typeface="Montserrat Light" charset="0"/>
                <a:ea typeface="Montserrat Light" charset="0"/>
                <a:cs typeface="Montserrat Light" charset="0"/>
              </a:rPr>
              <a:t>National Innovation Centre </a:t>
            </a:r>
            <a:r>
              <a:rPr lang="en-US" sz="591">
                <a:solidFill>
                  <a:schemeClr val="bg1"/>
                </a:solidFill>
                <a:latin typeface="Montserrat Light" charset="0"/>
                <a:ea typeface="Montserrat Light" charset="0"/>
                <a:cs typeface="Montserrat Light" charset="0"/>
              </a:rPr>
              <a:t>for Data</a:t>
            </a:r>
            <a:endParaRPr lang="en-US" sz="591">
              <a:solidFill>
                <a:srgbClr val="00A0E3"/>
              </a:solidFill>
              <a:latin typeface="Montserrat Light" charset="0"/>
              <a:ea typeface="Montserrat Light" charset="0"/>
              <a:cs typeface="Montserrat Light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20624" y="240506"/>
            <a:ext cx="8302752" cy="749466"/>
          </a:xfrm>
          <a:prstGeom prst="rect">
            <a:avLst/>
          </a:prstGeom>
        </p:spPr>
        <p:txBody>
          <a:bodyPr anchor="t"/>
          <a:lstStyle>
            <a:lvl1pPr>
              <a:defRPr sz="3000" b="0" i="0">
                <a:solidFill>
                  <a:srgbClr val="00AFEF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0624" y="1135382"/>
            <a:ext cx="4077558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135382"/>
            <a:ext cx="4094226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1"/>
          </p:nvPr>
        </p:nvSpPr>
        <p:spPr>
          <a:xfrm>
            <a:off x="420624" y="1753315"/>
            <a:ext cx="4094226" cy="281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>
              <a:defRPr sz="1500" b="0" i="0">
                <a:solidFill>
                  <a:srgbClr val="00AFEF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>
              <a:defRPr sz="1350" b="0" i="0">
                <a:solidFill>
                  <a:srgbClr val="00AFEF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>
              <a:defRPr sz="1200" b="0" i="0">
                <a:solidFill>
                  <a:srgbClr val="00AFEF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>
              <a:defRPr sz="1200" b="0" i="0">
                <a:solidFill>
                  <a:srgbClr val="00AFEF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2"/>
          </p:nvPr>
        </p:nvSpPr>
        <p:spPr>
          <a:xfrm>
            <a:off x="4629150" y="1753315"/>
            <a:ext cx="4094226" cy="281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>
              <a:defRPr sz="1500" b="0" i="0">
                <a:solidFill>
                  <a:srgbClr val="00AFEF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>
              <a:defRPr sz="1350" b="0" i="0">
                <a:solidFill>
                  <a:srgbClr val="00AFEF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>
              <a:defRPr sz="1200" b="0" i="0">
                <a:solidFill>
                  <a:srgbClr val="00AFEF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>
              <a:defRPr sz="1200" b="0" i="0">
                <a:solidFill>
                  <a:srgbClr val="00AFEF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420624" y="4660585"/>
            <a:ext cx="2057400" cy="273844"/>
          </a:xfrm>
          <a:prstGeom prst="rect">
            <a:avLst/>
          </a:prstGeom>
        </p:spPr>
        <p:txBody>
          <a:bodyPr anchor="b"/>
          <a:lstStyle>
            <a:lvl1pPr>
              <a:defRPr sz="1125" b="0" i="0">
                <a:solidFill>
                  <a:schemeClr val="bg1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</a:lstStyle>
          <a:p>
            <a:fld id="{037B554E-4F2D-474D-896F-13DDA2E7556B}" type="datetime1">
              <a:rPr lang="en-GB" smtClean="0"/>
              <a:pPr/>
              <a:t>26/03/2019</a:t>
            </a:fld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3434080" y="4717412"/>
            <a:ext cx="5289296" cy="183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591" dirty="0">
                <a:solidFill>
                  <a:schemeClr val="bg1"/>
                </a:solidFill>
                <a:latin typeface="Montserrat Light" charset="0"/>
                <a:ea typeface="Montserrat Light" charset="0"/>
                <a:cs typeface="Montserrat Light" charset="0"/>
              </a:rPr>
              <a:t>National Innovation Centre </a:t>
            </a:r>
            <a:r>
              <a:rPr lang="en-US" sz="591">
                <a:solidFill>
                  <a:schemeClr val="bg1"/>
                </a:solidFill>
                <a:latin typeface="Montserrat Light" charset="0"/>
                <a:ea typeface="Montserrat Light" charset="0"/>
                <a:cs typeface="Montserrat Light" charset="0"/>
              </a:rPr>
              <a:t>for Data</a:t>
            </a:r>
            <a:endParaRPr lang="en-US" sz="591">
              <a:solidFill>
                <a:srgbClr val="00A0E3"/>
              </a:solidFill>
              <a:latin typeface="Montserrat Light" charset="0"/>
              <a:ea typeface="Montserrat Light" charset="0"/>
              <a:cs typeface="Montserrat Light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20624" y="240506"/>
            <a:ext cx="8302752" cy="749466"/>
          </a:xfrm>
          <a:prstGeom prst="rect">
            <a:avLst/>
          </a:prstGeom>
        </p:spPr>
        <p:txBody>
          <a:bodyPr anchor="t"/>
          <a:lstStyle>
            <a:lvl1pPr>
              <a:defRPr sz="3000" b="0" i="0">
                <a:solidFill>
                  <a:srgbClr val="00AFEF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20624" y="4660585"/>
            <a:ext cx="2057400" cy="273844"/>
          </a:xfrm>
          <a:prstGeom prst="rect">
            <a:avLst/>
          </a:prstGeom>
        </p:spPr>
        <p:txBody>
          <a:bodyPr anchor="b"/>
          <a:lstStyle>
            <a:lvl1pPr>
              <a:defRPr sz="1125" b="0" i="0">
                <a:solidFill>
                  <a:schemeClr val="bg1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</a:lstStyle>
          <a:p>
            <a:fld id="{037B554E-4F2D-474D-896F-13DDA2E7556B}" type="datetime1">
              <a:rPr lang="en-GB" smtClean="0"/>
              <a:pPr/>
              <a:t>26/03/2019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3434080" y="4717412"/>
            <a:ext cx="5289296" cy="183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591" dirty="0">
                <a:solidFill>
                  <a:schemeClr val="bg1"/>
                </a:solidFill>
                <a:latin typeface="Montserrat Light" charset="0"/>
                <a:ea typeface="Montserrat Light" charset="0"/>
                <a:cs typeface="Montserrat Light" charset="0"/>
              </a:rPr>
              <a:t>National Innovation Centre </a:t>
            </a:r>
            <a:r>
              <a:rPr lang="en-US" sz="591">
                <a:solidFill>
                  <a:schemeClr val="bg1"/>
                </a:solidFill>
                <a:latin typeface="Montserrat Light" charset="0"/>
                <a:ea typeface="Montserrat Light" charset="0"/>
                <a:cs typeface="Montserrat Light" charset="0"/>
              </a:rPr>
              <a:t>for Data</a:t>
            </a:r>
            <a:endParaRPr lang="en-US" sz="591">
              <a:solidFill>
                <a:srgbClr val="00A0E3"/>
              </a:solidFill>
              <a:latin typeface="Montserrat Light" charset="0"/>
              <a:ea typeface="Montserrat Light" charset="0"/>
              <a:cs typeface="Montserrat Light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93823" y="-1238407"/>
            <a:ext cx="4329555" cy="1903989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20624" y="941546"/>
            <a:ext cx="8302752" cy="749466"/>
          </a:xfrm>
          <a:prstGeom prst="rect">
            <a:avLst/>
          </a:prstGeom>
        </p:spPr>
        <p:txBody>
          <a:bodyPr anchor="t"/>
          <a:lstStyle>
            <a:lvl1pPr>
              <a:defRPr sz="3000" b="0" i="0">
                <a:solidFill>
                  <a:srgbClr val="00AFEF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20624" y="4660585"/>
            <a:ext cx="2057400" cy="273844"/>
          </a:xfrm>
          <a:prstGeom prst="rect">
            <a:avLst/>
          </a:prstGeom>
        </p:spPr>
        <p:txBody>
          <a:bodyPr anchor="b"/>
          <a:lstStyle>
            <a:lvl1pPr>
              <a:defRPr sz="1125" b="0" i="0">
                <a:solidFill>
                  <a:schemeClr val="bg1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</a:lstStyle>
          <a:p>
            <a:fld id="{037B554E-4F2D-474D-896F-13DDA2E7556B}" type="datetime1">
              <a:rPr lang="en-GB" smtClean="0"/>
              <a:pPr/>
              <a:t>26/03/2019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3434080" y="4717412"/>
            <a:ext cx="5289296" cy="183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591" dirty="0">
                <a:solidFill>
                  <a:schemeClr val="bg1"/>
                </a:solidFill>
                <a:latin typeface="Montserrat Light" charset="0"/>
                <a:ea typeface="Montserrat Light" charset="0"/>
                <a:cs typeface="Montserrat Light" charset="0"/>
              </a:rPr>
              <a:t>National Innovation Centre </a:t>
            </a:r>
            <a:r>
              <a:rPr lang="en-US" sz="591">
                <a:solidFill>
                  <a:schemeClr val="bg1"/>
                </a:solidFill>
                <a:latin typeface="Montserrat Light" charset="0"/>
                <a:ea typeface="Montserrat Light" charset="0"/>
                <a:cs typeface="Montserrat Light" charset="0"/>
              </a:rPr>
              <a:t>for Data</a:t>
            </a:r>
            <a:endParaRPr lang="en-US" sz="591">
              <a:solidFill>
                <a:srgbClr val="00A0E3"/>
              </a:solidFill>
              <a:latin typeface="Montserrat Light" charset="0"/>
              <a:ea typeface="Montserrat Light" charset="0"/>
              <a:cs typeface="Montserrat Light" charset="0"/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2"/>
          </p:nvPr>
        </p:nvSpPr>
        <p:spPr>
          <a:xfrm>
            <a:off x="3887393" y="240505"/>
            <a:ext cx="4835985" cy="43315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>
              <a:defRPr sz="1500" b="0" i="0">
                <a:solidFill>
                  <a:srgbClr val="00AFEF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>
              <a:defRPr sz="1350" b="0" i="0">
                <a:solidFill>
                  <a:srgbClr val="00AFEF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>
              <a:defRPr sz="1200" b="0" i="0">
                <a:solidFill>
                  <a:srgbClr val="00AFEF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>
              <a:defRPr sz="1200" b="0" i="0">
                <a:solidFill>
                  <a:srgbClr val="00AFEF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20626" y="1653540"/>
            <a:ext cx="3158395" cy="29184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>
                <a:solidFill>
                  <a:schemeClr val="bg1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20626" y="240507"/>
            <a:ext cx="3158395" cy="1267630"/>
          </a:xfrm>
          <a:prstGeom prst="rect">
            <a:avLst/>
          </a:prstGeom>
        </p:spPr>
        <p:txBody>
          <a:bodyPr anchor="t"/>
          <a:lstStyle>
            <a:lvl1pPr>
              <a:defRPr sz="3000" b="0" i="0">
                <a:solidFill>
                  <a:srgbClr val="00AFEF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240507"/>
            <a:ext cx="4830682" cy="433149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20624" y="4660585"/>
            <a:ext cx="2057400" cy="273844"/>
          </a:xfrm>
          <a:prstGeom prst="rect">
            <a:avLst/>
          </a:prstGeom>
        </p:spPr>
        <p:txBody>
          <a:bodyPr anchor="b"/>
          <a:lstStyle>
            <a:lvl1pPr>
              <a:defRPr sz="1125" b="0" i="0">
                <a:solidFill>
                  <a:schemeClr val="bg1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</a:lstStyle>
          <a:p>
            <a:fld id="{037B554E-4F2D-474D-896F-13DDA2E7556B}" type="datetime1">
              <a:rPr lang="en-GB" smtClean="0"/>
              <a:pPr/>
              <a:t>26/03/2019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3434080" y="4717412"/>
            <a:ext cx="5289296" cy="183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591" dirty="0">
                <a:solidFill>
                  <a:schemeClr val="bg1"/>
                </a:solidFill>
                <a:latin typeface="Montserrat Light" charset="0"/>
                <a:ea typeface="Montserrat Light" charset="0"/>
                <a:cs typeface="Montserrat Light" charset="0"/>
              </a:rPr>
              <a:t>National Innovation Centre </a:t>
            </a:r>
            <a:r>
              <a:rPr lang="en-US" sz="591">
                <a:solidFill>
                  <a:schemeClr val="bg1"/>
                </a:solidFill>
                <a:latin typeface="Montserrat Light" charset="0"/>
                <a:ea typeface="Montserrat Light" charset="0"/>
                <a:cs typeface="Montserrat Light" charset="0"/>
              </a:rPr>
              <a:t>for Data</a:t>
            </a:r>
            <a:endParaRPr lang="en-US" sz="591">
              <a:solidFill>
                <a:srgbClr val="00A0E3"/>
              </a:solidFill>
              <a:latin typeface="Montserrat Light" charset="0"/>
              <a:ea typeface="Montserrat Light" charset="0"/>
              <a:cs typeface="Montserrat Light" charset="0"/>
            </a:endParaRP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>
          <a:xfrm>
            <a:off x="420626" y="1653540"/>
            <a:ext cx="3158395" cy="29184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>
                <a:solidFill>
                  <a:schemeClr val="bg1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20626" y="240507"/>
            <a:ext cx="3158395" cy="1267630"/>
          </a:xfrm>
          <a:prstGeom prst="rect">
            <a:avLst/>
          </a:prstGeom>
        </p:spPr>
        <p:txBody>
          <a:bodyPr anchor="t"/>
          <a:lstStyle>
            <a:lvl1pPr>
              <a:defRPr sz="3000" b="0" i="0">
                <a:solidFill>
                  <a:srgbClr val="00AFEF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B554E-4F2D-474D-896F-13DDA2E7556B}" type="datetime1">
              <a:rPr lang="en-GB" smtClean="0"/>
              <a:pPr/>
              <a:t>26/03/2019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93823" y="-1238407"/>
            <a:ext cx="4329555" cy="1903989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3434080" y="4717412"/>
            <a:ext cx="5289296" cy="183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591" dirty="0">
                <a:solidFill>
                  <a:schemeClr val="bg1"/>
                </a:solidFill>
                <a:latin typeface="Montserrat Light" charset="0"/>
                <a:ea typeface="Montserrat Light" charset="0"/>
                <a:cs typeface="Montserrat Light" charset="0"/>
              </a:rPr>
              <a:t>National Innovation Centre </a:t>
            </a:r>
            <a:r>
              <a:rPr lang="en-US" sz="591">
                <a:solidFill>
                  <a:schemeClr val="bg1"/>
                </a:solidFill>
                <a:latin typeface="Montserrat Light" charset="0"/>
                <a:ea typeface="Montserrat Light" charset="0"/>
                <a:cs typeface="Montserrat Light" charset="0"/>
              </a:rPr>
              <a:t>for Data</a:t>
            </a:r>
            <a:endParaRPr lang="en-US" sz="591">
              <a:solidFill>
                <a:srgbClr val="00A0E3"/>
              </a:solidFill>
              <a:latin typeface="Montserrat Light" charset="0"/>
              <a:ea typeface="Montserrat Light" charset="0"/>
              <a:cs typeface="Montserrat Light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2"/>
          </p:nvPr>
        </p:nvSpPr>
        <p:spPr>
          <a:xfrm rot="5400000">
            <a:off x="2853690" y="-1297684"/>
            <a:ext cx="3436624" cy="830275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>
              <a:defRPr sz="1500" b="0" i="0">
                <a:solidFill>
                  <a:srgbClr val="00AFEF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>
              <a:defRPr sz="1350" b="0" i="0">
                <a:solidFill>
                  <a:srgbClr val="00AFEF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>
              <a:defRPr sz="1200" b="0" i="0">
                <a:solidFill>
                  <a:srgbClr val="00AFEF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>
              <a:defRPr sz="1200" b="0" i="0">
                <a:solidFill>
                  <a:srgbClr val="00AFEF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20624" y="4660585"/>
            <a:ext cx="2057400" cy="273844"/>
          </a:xfrm>
          <a:prstGeom prst="rect">
            <a:avLst/>
          </a:prstGeom>
        </p:spPr>
        <p:txBody>
          <a:bodyPr anchor="b"/>
          <a:lstStyle>
            <a:lvl1pPr>
              <a:defRPr sz="1125" b="0" i="0">
                <a:solidFill>
                  <a:schemeClr val="bg1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</a:lstStyle>
          <a:p>
            <a:fld id="{037B554E-4F2D-474D-896F-13DDA2E7556B}" type="datetime1">
              <a:rPr lang="en-GB" smtClean="0"/>
              <a:pPr/>
              <a:t>26/03/2019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3434080" y="4717412"/>
            <a:ext cx="5289296" cy="183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591" dirty="0">
                <a:solidFill>
                  <a:schemeClr val="bg1"/>
                </a:solidFill>
                <a:latin typeface="Montserrat Light" charset="0"/>
                <a:ea typeface="Montserrat Light" charset="0"/>
                <a:cs typeface="Montserrat Light" charset="0"/>
              </a:rPr>
              <a:t>National Innovation Centre </a:t>
            </a:r>
            <a:r>
              <a:rPr lang="en-US" sz="591">
                <a:solidFill>
                  <a:schemeClr val="bg1"/>
                </a:solidFill>
                <a:latin typeface="Montserrat Light" charset="0"/>
                <a:ea typeface="Montserrat Light" charset="0"/>
                <a:cs typeface="Montserrat Light" charset="0"/>
              </a:rPr>
              <a:t>for Data</a:t>
            </a:r>
            <a:endParaRPr lang="en-US" sz="591">
              <a:solidFill>
                <a:srgbClr val="00A0E3"/>
              </a:solidFill>
              <a:latin typeface="Montserrat Light" charset="0"/>
              <a:ea typeface="Montserrat Light" charset="0"/>
              <a:cs typeface="Montserrat Light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20625" y="233201"/>
            <a:ext cx="8302753" cy="749466"/>
          </a:xfrm>
          <a:prstGeom prst="rect">
            <a:avLst/>
          </a:prstGeom>
        </p:spPr>
        <p:txBody>
          <a:bodyPr anchor="t"/>
          <a:lstStyle>
            <a:lvl1pPr>
              <a:defRPr sz="3000" b="0" i="0">
                <a:solidFill>
                  <a:srgbClr val="00AFEF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2"/>
          </p:nvPr>
        </p:nvSpPr>
        <p:spPr>
          <a:xfrm rot="5400000">
            <a:off x="1439432" y="-744963"/>
            <a:ext cx="4298161" cy="63357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>
              <a:defRPr sz="1500" b="0" i="0">
                <a:solidFill>
                  <a:srgbClr val="00AFEF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>
              <a:defRPr sz="1350" b="0" i="0">
                <a:solidFill>
                  <a:srgbClr val="00AFEF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>
              <a:defRPr sz="1200" b="0" i="0">
                <a:solidFill>
                  <a:srgbClr val="00AFEF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>
              <a:defRPr sz="1200" b="0" i="0">
                <a:solidFill>
                  <a:srgbClr val="00AFEF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20624" y="4660585"/>
            <a:ext cx="2057400" cy="273844"/>
          </a:xfrm>
          <a:prstGeom prst="rect">
            <a:avLst/>
          </a:prstGeom>
          <a:ln>
            <a:noFill/>
          </a:ln>
        </p:spPr>
        <p:txBody>
          <a:bodyPr anchor="b"/>
          <a:lstStyle>
            <a:lvl1pPr>
              <a:defRPr sz="1125" b="0" i="0">
                <a:solidFill>
                  <a:schemeClr val="bg1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</a:lstStyle>
          <a:p>
            <a:fld id="{037B554E-4F2D-474D-896F-13DDA2E7556B}" type="datetime1">
              <a:rPr lang="en-GB" smtClean="0"/>
              <a:pPr/>
              <a:t>26/03/2019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3434080" y="4717412"/>
            <a:ext cx="5289296" cy="183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591" dirty="0">
                <a:solidFill>
                  <a:schemeClr val="bg1"/>
                </a:solidFill>
                <a:latin typeface="Montserrat Light" charset="0"/>
                <a:ea typeface="Montserrat Light" charset="0"/>
                <a:cs typeface="Montserrat Light" charset="0"/>
              </a:rPr>
              <a:t>National Innovation Centre </a:t>
            </a:r>
            <a:r>
              <a:rPr lang="en-US" sz="591">
                <a:solidFill>
                  <a:schemeClr val="bg1"/>
                </a:solidFill>
                <a:latin typeface="Montserrat Light" charset="0"/>
                <a:ea typeface="Montserrat Light" charset="0"/>
                <a:cs typeface="Montserrat Light" charset="0"/>
              </a:rPr>
              <a:t>for Data</a:t>
            </a:r>
            <a:endParaRPr lang="en-US" sz="591">
              <a:solidFill>
                <a:srgbClr val="00A0E3"/>
              </a:solidFill>
              <a:latin typeface="Montserrat Light" charset="0"/>
              <a:ea typeface="Montserrat Light" charset="0"/>
              <a:cs typeface="Montserrat Light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 rot="5400000">
            <a:off x="5667007" y="1515638"/>
            <a:ext cx="4298162" cy="1814576"/>
          </a:xfrm>
          <a:prstGeom prst="rect">
            <a:avLst/>
          </a:prstGeom>
        </p:spPr>
        <p:txBody>
          <a:bodyPr anchor="t"/>
          <a:lstStyle>
            <a:lvl1pPr>
              <a:defRPr sz="3000" b="0" i="0">
                <a:solidFill>
                  <a:srgbClr val="00AFEF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B554E-4F2D-474D-896F-13DDA2E7556B}" type="datetime1">
              <a:rPr lang="en-GB" smtClean="0"/>
              <a:pPr/>
              <a:t>26/03/2019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93823" y="-1238407"/>
            <a:ext cx="4329555" cy="1903989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3434080" y="4717412"/>
            <a:ext cx="5289296" cy="183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591" dirty="0">
                <a:solidFill>
                  <a:schemeClr val="bg1"/>
                </a:solidFill>
                <a:latin typeface="Montserrat Light" charset="0"/>
                <a:ea typeface="Montserrat Light" charset="0"/>
                <a:cs typeface="Montserrat Light" charset="0"/>
              </a:rPr>
              <a:t>National Innovation Centre </a:t>
            </a:r>
            <a:r>
              <a:rPr lang="en-US" sz="591">
                <a:solidFill>
                  <a:schemeClr val="bg1"/>
                </a:solidFill>
                <a:latin typeface="Montserrat Light" charset="0"/>
                <a:ea typeface="Montserrat Light" charset="0"/>
                <a:cs typeface="Montserrat Light" charset="0"/>
              </a:rPr>
              <a:t>for Data</a:t>
            </a:r>
            <a:endParaRPr lang="en-US" sz="591">
              <a:solidFill>
                <a:srgbClr val="00A0E3"/>
              </a:solidFill>
              <a:latin typeface="Montserrat Light" charset="0"/>
              <a:ea typeface="Montserrat Light" charset="0"/>
              <a:cs typeface="Montserrat Light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B554E-4F2D-474D-896F-13DDA2E7556B}" type="datetime1">
              <a:rPr lang="en-GB" smtClean="0"/>
              <a:pPr/>
              <a:t>26/03/2019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3434080" y="4717412"/>
            <a:ext cx="5289296" cy="183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591" dirty="0">
                <a:solidFill>
                  <a:schemeClr val="bg1"/>
                </a:solidFill>
                <a:latin typeface="Montserrat Light" charset="0"/>
                <a:ea typeface="Montserrat Light" charset="0"/>
                <a:cs typeface="Montserrat Light" charset="0"/>
              </a:rPr>
              <a:t>National Innovation Centre </a:t>
            </a:r>
            <a:r>
              <a:rPr lang="en-US" sz="591">
                <a:solidFill>
                  <a:schemeClr val="bg1"/>
                </a:solidFill>
                <a:latin typeface="Montserrat Light" charset="0"/>
                <a:ea typeface="Montserrat Light" charset="0"/>
                <a:cs typeface="Montserrat Light" charset="0"/>
              </a:rPr>
              <a:t>for Data</a:t>
            </a:r>
            <a:endParaRPr lang="en-US" sz="591">
              <a:solidFill>
                <a:srgbClr val="00A0E3"/>
              </a:solidFill>
              <a:latin typeface="Montserrat Light" charset="0"/>
              <a:ea typeface="Montserrat Light" charset="0"/>
              <a:cs typeface="Montserrat Light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B554E-4F2D-474D-896F-13DDA2E7556B}" type="datetime1">
              <a:rPr lang="en-GB" smtClean="0"/>
              <a:pPr/>
              <a:t>26/03/2019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3434080" y="4717412"/>
            <a:ext cx="5289296" cy="183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591" dirty="0">
                <a:solidFill>
                  <a:schemeClr val="bg1"/>
                </a:solidFill>
                <a:latin typeface="Montserrat Light" charset="0"/>
                <a:ea typeface="Montserrat Light" charset="0"/>
                <a:cs typeface="Montserrat Light" charset="0"/>
              </a:rPr>
              <a:t>National Innovation Centre </a:t>
            </a:r>
            <a:r>
              <a:rPr lang="en-US" sz="591">
                <a:solidFill>
                  <a:schemeClr val="bg1"/>
                </a:solidFill>
                <a:latin typeface="Montserrat Light" charset="0"/>
                <a:ea typeface="Montserrat Light" charset="0"/>
                <a:cs typeface="Montserrat Light" charset="0"/>
              </a:rPr>
              <a:t>for Data</a:t>
            </a:r>
            <a:endParaRPr lang="en-US" sz="591">
              <a:solidFill>
                <a:srgbClr val="00A0E3"/>
              </a:solidFill>
              <a:latin typeface="Montserrat Light" charset="0"/>
              <a:ea typeface="Montserrat Light" charset="0"/>
              <a:cs typeface="Montserrat Light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B554E-4F2D-474D-896F-13DDA2E7556B}" type="datetime1">
              <a:rPr lang="en-GB" smtClean="0"/>
              <a:pPr/>
              <a:t>26/03/2019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3434080" y="4717412"/>
            <a:ext cx="5289296" cy="183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591" dirty="0">
                <a:solidFill>
                  <a:schemeClr val="bg1"/>
                </a:solidFill>
                <a:latin typeface="Montserrat Light" charset="0"/>
                <a:ea typeface="Montserrat Light" charset="0"/>
                <a:cs typeface="Montserrat Light" charset="0"/>
              </a:rPr>
              <a:t>National Innovation Centre </a:t>
            </a:r>
            <a:r>
              <a:rPr lang="en-US" sz="591">
                <a:solidFill>
                  <a:schemeClr val="bg1"/>
                </a:solidFill>
                <a:latin typeface="Montserrat Light" charset="0"/>
                <a:ea typeface="Montserrat Light" charset="0"/>
                <a:cs typeface="Montserrat Light" charset="0"/>
              </a:rPr>
              <a:t>for Data</a:t>
            </a:r>
            <a:endParaRPr lang="en-US" sz="591">
              <a:solidFill>
                <a:srgbClr val="00A0E3"/>
              </a:solidFill>
              <a:latin typeface="Montserrat Light" charset="0"/>
              <a:ea typeface="Montserrat Light" charset="0"/>
              <a:cs typeface="Montserrat Light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93823" y="-1238407"/>
            <a:ext cx="4329555" cy="190398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B554E-4F2D-474D-896F-13DDA2E7556B}" type="datetime1">
              <a:rPr lang="en-GB" smtClean="0"/>
              <a:pPr/>
              <a:t>26/03/2019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3434080" y="4717412"/>
            <a:ext cx="5289296" cy="183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591" dirty="0">
                <a:solidFill>
                  <a:schemeClr val="bg1"/>
                </a:solidFill>
                <a:latin typeface="Montserrat Light" charset="0"/>
                <a:ea typeface="Montserrat Light" charset="0"/>
                <a:cs typeface="Montserrat Light" charset="0"/>
              </a:rPr>
              <a:t>National Innovation Centre </a:t>
            </a:r>
            <a:r>
              <a:rPr lang="en-US" sz="591">
                <a:solidFill>
                  <a:schemeClr val="bg1"/>
                </a:solidFill>
                <a:latin typeface="Montserrat Light" charset="0"/>
                <a:ea typeface="Montserrat Light" charset="0"/>
                <a:cs typeface="Montserrat Light" charset="0"/>
              </a:rPr>
              <a:t>for Data</a:t>
            </a:r>
            <a:endParaRPr lang="en-US" sz="591">
              <a:solidFill>
                <a:srgbClr val="00A0E3"/>
              </a:solidFill>
              <a:latin typeface="Montserrat Light" charset="0"/>
              <a:ea typeface="Montserrat Light" charset="0"/>
              <a:cs typeface="Montserrat Light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93823" y="-1238407"/>
            <a:ext cx="4329555" cy="190398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B554E-4F2D-474D-896F-13DDA2E7556B}" type="datetime1">
              <a:rPr lang="en-GB" smtClean="0"/>
              <a:pPr/>
              <a:t>26/03/2019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3434080" y="4717412"/>
            <a:ext cx="5289296" cy="183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591" dirty="0">
                <a:solidFill>
                  <a:schemeClr val="bg1"/>
                </a:solidFill>
                <a:latin typeface="Montserrat Light" charset="0"/>
                <a:ea typeface="Montserrat Light" charset="0"/>
                <a:cs typeface="Montserrat Light" charset="0"/>
              </a:rPr>
              <a:t>National Innovation Centre </a:t>
            </a:r>
            <a:r>
              <a:rPr lang="en-US" sz="591">
                <a:solidFill>
                  <a:schemeClr val="bg1"/>
                </a:solidFill>
                <a:latin typeface="Montserrat Light" charset="0"/>
                <a:ea typeface="Montserrat Light" charset="0"/>
                <a:cs typeface="Montserrat Light" charset="0"/>
              </a:rPr>
              <a:t>for Data</a:t>
            </a:r>
            <a:endParaRPr lang="en-US" sz="591">
              <a:solidFill>
                <a:srgbClr val="00A0E3"/>
              </a:solidFill>
              <a:latin typeface="Montserrat Light" charset="0"/>
              <a:ea typeface="Montserrat Light" charset="0"/>
              <a:cs typeface="Montserrat Light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B554E-4F2D-474D-896F-13DDA2E7556B}" type="datetime1">
              <a:rPr lang="en-GB" smtClean="0"/>
              <a:pPr/>
              <a:t>26/03/2019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3434080" y="4717412"/>
            <a:ext cx="5289296" cy="183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591" dirty="0">
                <a:solidFill>
                  <a:schemeClr val="bg1"/>
                </a:solidFill>
                <a:latin typeface="Montserrat Light" charset="0"/>
                <a:ea typeface="Montserrat Light" charset="0"/>
                <a:cs typeface="Montserrat Light" charset="0"/>
              </a:rPr>
              <a:t>National Innovation Centre </a:t>
            </a:r>
            <a:r>
              <a:rPr lang="en-US" sz="591">
                <a:solidFill>
                  <a:schemeClr val="bg1"/>
                </a:solidFill>
                <a:latin typeface="Montserrat Light" charset="0"/>
                <a:ea typeface="Montserrat Light" charset="0"/>
                <a:cs typeface="Montserrat Light" charset="0"/>
              </a:rPr>
              <a:t>for Data</a:t>
            </a:r>
            <a:endParaRPr lang="en-US" sz="591">
              <a:solidFill>
                <a:srgbClr val="00A0E3"/>
              </a:solidFill>
              <a:latin typeface="Montserrat Light" charset="0"/>
              <a:ea typeface="Montserrat Light" charset="0"/>
              <a:cs typeface="Montserrat Light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3/26/2019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3"/>
          <a:stretch>
            <a:fillRect/>
          </a:stretch>
        </p:blipFill>
        <p:spPr>
          <a:xfrm>
            <a:off x="0" y="1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11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8" r:id="rId18"/>
    <p:sldLayoutId id="2147483669" r:id="rId19"/>
    <p:sldLayoutId id="2147483670" r:id="rId20"/>
    <p:sldLayoutId id="2147483671" r:id="rId21"/>
  </p:sldLayoutIdLst>
  <p:hf sldNum="0" hdr="0" ft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L:\Jobs\Uni030e\Presentation\Images\Images for NICA Press release\Heber Street (DUSK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854" y="1005600"/>
            <a:ext cx="4327696" cy="3060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0379" y="644637"/>
            <a:ext cx="4393251" cy="1418365"/>
          </a:xfrm>
        </p:spPr>
        <p:txBody>
          <a:bodyPr>
            <a:noAutofit/>
          </a:bodyPr>
          <a:lstStyle/>
          <a:p>
            <a:pPr algn="ctr"/>
            <a:r>
              <a:rPr lang="en-GB" sz="4000" dirty="0">
                <a:solidFill>
                  <a:schemeClr val="bg1"/>
                </a:solidFill>
                <a:latin typeface="Bariol Regular" panose="02000506040000020003" pitchFamily="50" charset="0"/>
              </a:rPr>
              <a:t>National Innovation Centre for Data</a:t>
            </a:r>
            <a:endParaRPr lang="en-GB" sz="4000" dirty="0">
              <a:solidFill>
                <a:schemeClr val="bg1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0" y="4254480"/>
            <a:ext cx="9144000" cy="1085694"/>
            <a:chOff x="0" y="4307941"/>
            <a:chExt cx="9144000" cy="1085694"/>
          </a:xfrm>
        </p:grpSpPr>
        <p:sp>
          <p:nvSpPr>
            <p:cNvPr id="3" name="Rectangle 2"/>
            <p:cNvSpPr/>
            <p:nvPr/>
          </p:nvSpPr>
          <p:spPr>
            <a:xfrm>
              <a:off x="0" y="4307941"/>
              <a:ext cx="9144000" cy="8895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665817" y="4307941"/>
              <a:ext cx="7388095" cy="1085694"/>
              <a:chOff x="194417" y="4288834"/>
              <a:chExt cx="7388095" cy="1085694"/>
            </a:xfrm>
          </p:grpSpPr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78891" y="4365314"/>
                <a:ext cx="1803621" cy="668659"/>
              </a:xfrm>
              <a:prstGeom prst="rect">
                <a:avLst/>
              </a:prstGeom>
            </p:spPr>
          </p:pic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4417" y="4373265"/>
                <a:ext cx="1249691" cy="662880"/>
              </a:xfrm>
              <a:prstGeom prst="rect">
                <a:avLst/>
              </a:prstGeom>
            </p:spPr>
          </p:pic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4662" y="4288834"/>
                <a:ext cx="2095136" cy="1085694"/>
              </a:xfrm>
              <a:prstGeom prst="rect">
                <a:avLst/>
              </a:prstGeom>
            </p:spPr>
          </p:pic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8F69ADAC-674D-45BD-B462-EA15EFAEB516}"/>
              </a:ext>
            </a:extLst>
          </p:cNvPr>
          <p:cNvSpPr txBox="1"/>
          <p:nvPr/>
        </p:nvSpPr>
        <p:spPr>
          <a:xfrm>
            <a:off x="1101012" y="1949457"/>
            <a:ext cx="24109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Steve Caughey, Director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38BA9B50-6995-4201-BBA4-ABD0C8266128}"/>
              </a:ext>
            </a:extLst>
          </p:cNvPr>
          <p:cNvSpPr txBox="1">
            <a:spLocks/>
          </p:cNvSpPr>
          <p:nvPr/>
        </p:nvSpPr>
        <p:spPr>
          <a:xfrm>
            <a:off x="247741" y="2646297"/>
            <a:ext cx="4117521" cy="128067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bg1"/>
                </a:solidFill>
              </a:rPr>
              <a:t>NICD provides </a:t>
            </a:r>
            <a:r>
              <a:rPr lang="en-US" sz="2400" dirty="0" err="1">
                <a:solidFill>
                  <a:schemeClr val="bg1"/>
                </a:solidFill>
              </a:rPr>
              <a:t>organisations</a:t>
            </a:r>
            <a:r>
              <a:rPr lang="en-US" sz="2400" dirty="0">
                <a:solidFill>
                  <a:schemeClr val="bg1"/>
                </a:solidFill>
              </a:rPr>
              <a:t> with the skills they need to obtain insight from their data </a:t>
            </a:r>
            <a:r>
              <a:rPr lang="en-US" sz="2400" i="1" dirty="0">
                <a:solidFill>
                  <a:schemeClr val="bg1"/>
                </a:solidFill>
              </a:rPr>
              <a:t>by</a:t>
            </a:r>
            <a:r>
              <a:rPr lang="en-GB" sz="2400" i="1" dirty="0">
                <a:solidFill>
                  <a:schemeClr val="bg1"/>
                </a:solidFill>
                <a:latin typeface="Bariol Regular" panose="02000506040000020003" pitchFamily="50" charset="0"/>
              </a:rPr>
              <a:t> upskilling their own people on their own platforms using their own data.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12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539561B-7FFC-4065-B9DC-432F48228EB4}"/>
              </a:ext>
            </a:extLst>
          </p:cNvPr>
          <p:cNvGrpSpPr/>
          <p:nvPr/>
        </p:nvGrpSpPr>
        <p:grpSpPr>
          <a:xfrm>
            <a:off x="2360927" y="1298052"/>
            <a:ext cx="3518310" cy="3114093"/>
            <a:chOff x="2187821" y="341310"/>
            <a:chExt cx="5256865" cy="4701176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FC328830-2631-4A8D-9C56-CAA8313F4BBB}"/>
                </a:ext>
              </a:extLst>
            </p:cNvPr>
            <p:cNvSpPr/>
            <p:nvPr/>
          </p:nvSpPr>
          <p:spPr>
            <a:xfrm>
              <a:off x="3741904" y="341310"/>
              <a:ext cx="2124000" cy="21240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50800" h="38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/>
              <a:r>
                <a:rPr lang="en-GB" sz="900" b="1" dirty="0">
                  <a:solidFill>
                    <a:schemeClr val="bg1"/>
                  </a:solidFill>
                  <a:latin typeface="District Pro Thin" charset="0"/>
                  <a:ea typeface="District Pro Thin" charset="0"/>
                  <a:cs typeface="District Pro Thin" charset="0"/>
                </a:rPr>
                <a:t>Engagement</a:t>
              </a:r>
              <a:endParaRPr lang="en-GB" sz="900" dirty="0">
                <a:solidFill>
                  <a:schemeClr val="bg1"/>
                </a:solidFill>
                <a:latin typeface="District Pro Thin" charset="0"/>
                <a:ea typeface="District Pro Thin" charset="0"/>
                <a:cs typeface="District Pro Thin" charset="0"/>
              </a:endParaRPr>
            </a:p>
            <a:p>
              <a:pPr algn="ctr" defTabSz="514350"/>
              <a:r>
                <a:rPr lang="en-GB" sz="900" dirty="0">
                  <a:solidFill>
                    <a:schemeClr val="bg1"/>
                  </a:solidFill>
                  <a:latin typeface="District Pro Thin" charset="0"/>
                  <a:ea typeface="District Pro Thin" charset="0"/>
                  <a:cs typeface="District Pro Thin" charset="0"/>
                </a:rPr>
                <a:t>Impact on Industry and Public Sector</a:t>
              </a:r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C7F8B491-DEBD-4CDE-A89B-9DE63BA20C51}"/>
                </a:ext>
              </a:extLst>
            </p:cNvPr>
            <p:cNvSpPr/>
            <p:nvPr/>
          </p:nvSpPr>
          <p:spPr>
            <a:xfrm>
              <a:off x="5320686" y="2918486"/>
              <a:ext cx="2124000" cy="2124000"/>
            </a:xfrm>
            <a:prstGeom prst="ellipse">
              <a:avLst/>
            </a:prstGeom>
            <a:solidFill>
              <a:srgbClr val="5B9BD5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50800" h="38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514350"/>
              <a:r>
                <a:rPr lang="en-GB" sz="900" b="1" dirty="0">
                  <a:solidFill>
                    <a:schemeClr val="bg1"/>
                  </a:solidFill>
                  <a:latin typeface="District Pro Thin" charset="0"/>
                  <a:ea typeface="District Pro Thin" charset="0"/>
                  <a:cs typeface="District Pro Thin" charset="0"/>
                </a:rPr>
                <a:t>Research</a:t>
              </a:r>
            </a:p>
            <a:p>
              <a:pPr algn="r" defTabSz="514350"/>
              <a:r>
                <a:rPr lang="en-GB" sz="900" dirty="0">
                  <a:solidFill>
                    <a:schemeClr val="bg1"/>
                  </a:solidFill>
                  <a:latin typeface="District Pro Thin" charset="0"/>
                  <a:ea typeface="District Pro Thin" charset="0"/>
                  <a:cs typeface="District Pro Thin" charset="0"/>
                </a:rPr>
                <a:t>in Data Science </a:t>
              </a:r>
            </a:p>
            <a:p>
              <a:pPr algn="r" defTabSz="514350"/>
              <a:r>
                <a:rPr lang="en-GB" sz="900" dirty="0">
                  <a:solidFill>
                    <a:schemeClr val="bg1"/>
                  </a:solidFill>
                  <a:latin typeface="District Pro Thin" charset="0"/>
                  <a:ea typeface="District Pro Thin" charset="0"/>
                  <a:cs typeface="District Pro Thin" charset="0"/>
                </a:rPr>
                <a:t>and its Application</a:t>
              </a:r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0C11D21D-CC6E-48DC-AE6F-1A6539ABFA6C}"/>
                </a:ext>
              </a:extLst>
            </p:cNvPr>
            <p:cNvSpPr/>
            <p:nvPr/>
          </p:nvSpPr>
          <p:spPr>
            <a:xfrm>
              <a:off x="2187821" y="2915073"/>
              <a:ext cx="2124000" cy="2124000"/>
            </a:xfrm>
            <a:prstGeom prst="ellipse">
              <a:avLst/>
            </a:prstGeom>
            <a:solidFill>
              <a:srgbClr val="ED7D3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50800" h="38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514350"/>
              <a:r>
                <a:rPr lang="en-GB" sz="900" b="1" dirty="0">
                  <a:solidFill>
                    <a:schemeClr val="bg1"/>
                  </a:solidFill>
                  <a:latin typeface="District Pro Thin" charset="0"/>
                  <a:ea typeface="District Pro Thin" charset="0"/>
                  <a:cs typeface="District Pro Thin" charset="0"/>
                </a:rPr>
                <a:t>Teaching</a:t>
              </a:r>
            </a:p>
            <a:p>
              <a:pPr defTabSz="514350"/>
              <a:r>
                <a:rPr lang="en-GB" sz="900" dirty="0">
                  <a:solidFill>
                    <a:schemeClr val="bg1"/>
                  </a:solidFill>
                  <a:latin typeface="District Pro Thin" charset="0"/>
                  <a:ea typeface="District Pro Thin" charset="0"/>
                  <a:cs typeface="District Pro Thin" charset="0"/>
                </a:rPr>
                <a:t>Specialist Skills </a:t>
              </a:r>
            </a:p>
            <a:p>
              <a:pPr defTabSz="514350"/>
              <a:r>
                <a:rPr lang="en-GB" sz="900" dirty="0">
                  <a:solidFill>
                    <a:schemeClr val="bg1"/>
                  </a:solidFill>
                  <a:latin typeface="District Pro Thin" charset="0"/>
                  <a:ea typeface="District Pro Thin" charset="0"/>
                  <a:cs typeface="District Pro Thin" charset="0"/>
                </a:rPr>
                <a:t>and Knowledge</a:t>
              </a:r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5055B816-2621-442E-A3E3-E1F30BC6145D}"/>
                </a:ext>
              </a:extLst>
            </p:cNvPr>
            <p:cNvSpPr/>
            <p:nvPr/>
          </p:nvSpPr>
          <p:spPr>
            <a:xfrm>
              <a:off x="3886651" y="2208331"/>
              <a:ext cx="1800000" cy="1800000"/>
            </a:xfrm>
            <a:prstGeom prst="ellipse">
              <a:avLst/>
            </a:prstGeom>
            <a:solidFill>
              <a:srgbClr val="70AD47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50800" h="38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/>
              <a:r>
                <a:rPr lang="en-GB" sz="900" b="1" dirty="0">
                  <a:solidFill>
                    <a:schemeClr val="bg1"/>
                  </a:solidFill>
                  <a:latin typeface="District Pro Thin" charset="0"/>
                  <a:ea typeface="District Pro Thin" charset="0"/>
                  <a:cs typeface="District Pro Thin" charset="0"/>
                </a:rPr>
                <a:t>Innovation</a:t>
              </a:r>
            </a:p>
            <a:p>
              <a:pPr algn="ctr" defTabSz="514350"/>
              <a:r>
                <a:rPr lang="en-GB" sz="900" b="1" dirty="0">
                  <a:solidFill>
                    <a:schemeClr val="bg1"/>
                  </a:solidFill>
                  <a:latin typeface="District Pro Thin" charset="0"/>
                  <a:ea typeface="District Pro Thin" charset="0"/>
                  <a:cs typeface="District Pro Thin" charset="0"/>
                </a:rPr>
                <a:t>Cycle</a:t>
              </a:r>
              <a:endParaRPr lang="en-GB" sz="900" dirty="0">
                <a:solidFill>
                  <a:schemeClr val="bg1"/>
                </a:solidFill>
                <a:latin typeface="District Pro Thin" charset="0"/>
                <a:ea typeface="District Pro Thin" charset="0"/>
                <a:cs typeface="District Pro Thin" charset="0"/>
              </a:endParaRPr>
            </a:p>
          </p:txBody>
        </p:sp>
        <p:sp>
          <p:nvSpPr>
            <p:cNvPr id="3" name="Arrow: Circular 2">
              <a:extLst>
                <a:ext uri="{FF2B5EF4-FFF2-40B4-BE49-F238E27FC236}">
                  <a16:creationId xmlns:a16="http://schemas.microsoft.com/office/drawing/2014/main" id="{17AE109F-AAE3-42C9-BBDC-8D80E3BE6ED4}"/>
                </a:ext>
              </a:extLst>
            </p:cNvPr>
            <p:cNvSpPr/>
            <p:nvPr/>
          </p:nvSpPr>
          <p:spPr>
            <a:xfrm rot="2053287">
              <a:off x="3604953" y="1932690"/>
              <a:ext cx="2373569" cy="2344037"/>
            </a:xfrm>
            <a:prstGeom prst="circularArrow">
              <a:avLst>
                <a:gd name="adj1" fmla="val 4759"/>
                <a:gd name="adj2" fmla="val 910557"/>
                <a:gd name="adj3" fmla="val 20746466"/>
                <a:gd name="adj4" fmla="val 14533943"/>
                <a:gd name="adj5" fmla="val 5186"/>
              </a:avLst>
            </a:prstGeom>
            <a:gradFill>
              <a:gsLst>
                <a:gs pos="0">
                  <a:srgbClr val="FFC000"/>
                </a:gs>
                <a:gs pos="40000">
                  <a:srgbClr val="5B9BD5"/>
                </a:gs>
              </a:gsLst>
              <a:lin ang="5400000" scaled="1"/>
            </a:gradFill>
            <a:ln>
              <a:noFill/>
            </a:ln>
            <a:scene3d>
              <a:camera prst="orthographicFront"/>
              <a:lightRig rig="sunrise" dir="t"/>
            </a:scene3d>
            <a:sp3d>
              <a:bevelT w="38100" h="38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514350"/>
              <a:endParaRPr lang="en-GB" sz="900">
                <a:solidFill>
                  <a:schemeClr val="bg1"/>
                </a:solidFill>
                <a:latin typeface="District Pro Thin" charset="0"/>
                <a:ea typeface="District Pro Thin" charset="0"/>
                <a:cs typeface="District Pro Thin" charset="0"/>
              </a:endParaRPr>
            </a:p>
          </p:txBody>
        </p:sp>
        <p:sp>
          <p:nvSpPr>
            <p:cNvPr id="93" name="Arrow: Circular 92">
              <a:extLst>
                <a:ext uri="{FF2B5EF4-FFF2-40B4-BE49-F238E27FC236}">
                  <a16:creationId xmlns:a16="http://schemas.microsoft.com/office/drawing/2014/main" id="{F9D4AFB1-EFA7-4C5A-81BD-1FE8CC9F8D43}"/>
                </a:ext>
              </a:extLst>
            </p:cNvPr>
            <p:cNvSpPr/>
            <p:nvPr/>
          </p:nvSpPr>
          <p:spPr>
            <a:xfrm rot="8593685">
              <a:off x="3604954" y="1932689"/>
              <a:ext cx="2373569" cy="2344037"/>
            </a:xfrm>
            <a:prstGeom prst="circularArrow">
              <a:avLst>
                <a:gd name="adj1" fmla="val 4759"/>
                <a:gd name="adj2" fmla="val 910557"/>
                <a:gd name="adj3" fmla="val 20746466"/>
                <a:gd name="adj4" fmla="val 15516471"/>
                <a:gd name="adj5" fmla="val 5186"/>
              </a:avLst>
            </a:prstGeom>
            <a:gradFill>
              <a:gsLst>
                <a:gs pos="0">
                  <a:srgbClr val="5B9BD5"/>
                </a:gs>
                <a:gs pos="42000">
                  <a:srgbClr val="ED7D31"/>
                </a:gs>
              </a:gsLst>
              <a:lin ang="5400000" scaled="1"/>
            </a:gradFill>
            <a:ln>
              <a:noFill/>
            </a:ln>
            <a:scene3d>
              <a:camera prst="orthographicFront"/>
              <a:lightRig rig="sunrise" dir="t"/>
            </a:scene3d>
            <a:sp3d>
              <a:bevelT w="38100" h="292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514350"/>
              <a:endParaRPr lang="en-GB" sz="900">
                <a:solidFill>
                  <a:schemeClr val="bg1"/>
                </a:solidFill>
                <a:latin typeface="District Pro Thin" charset="0"/>
                <a:ea typeface="District Pro Thin" charset="0"/>
                <a:cs typeface="District Pro Thin" charset="0"/>
              </a:endParaRPr>
            </a:p>
          </p:txBody>
        </p:sp>
        <p:sp>
          <p:nvSpPr>
            <p:cNvPr id="94" name="Arrow: Circular 93">
              <a:extLst>
                <a:ext uri="{FF2B5EF4-FFF2-40B4-BE49-F238E27FC236}">
                  <a16:creationId xmlns:a16="http://schemas.microsoft.com/office/drawing/2014/main" id="{2F5F66FF-AC12-4F0B-97CA-8CBDD6CD8D27}"/>
                </a:ext>
              </a:extLst>
            </p:cNvPr>
            <p:cNvSpPr/>
            <p:nvPr/>
          </p:nvSpPr>
          <p:spPr>
            <a:xfrm rot="16200000">
              <a:off x="3604069" y="1932691"/>
              <a:ext cx="2373569" cy="2344037"/>
            </a:xfrm>
            <a:prstGeom prst="circularArrow">
              <a:avLst>
                <a:gd name="adj1" fmla="val 4759"/>
                <a:gd name="adj2" fmla="val 910557"/>
                <a:gd name="adj3" fmla="val 20746466"/>
                <a:gd name="adj4" fmla="val 14533943"/>
                <a:gd name="adj5" fmla="val 5186"/>
              </a:avLst>
            </a:prstGeom>
            <a:gradFill flip="none" rotWithShape="1">
              <a:gsLst>
                <a:gs pos="0">
                  <a:srgbClr val="ED7D31"/>
                </a:gs>
                <a:gs pos="100000">
                  <a:srgbClr val="FFC000"/>
                </a:gs>
              </a:gsLst>
              <a:lin ang="2700000" scaled="1"/>
              <a:tileRect/>
            </a:gradFill>
            <a:ln>
              <a:noFill/>
            </a:ln>
            <a:scene3d>
              <a:camera prst="orthographicFront"/>
              <a:lightRig rig="sunrise" dir="t"/>
            </a:scene3d>
            <a:sp3d>
              <a:bevelT w="38100" h="292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/>
              <a:endParaRPr lang="en-GB" sz="900">
                <a:solidFill>
                  <a:schemeClr val="bg1"/>
                </a:solidFill>
                <a:latin typeface="District Pro Thin" charset="0"/>
                <a:ea typeface="District Pro Thin" charset="0"/>
                <a:cs typeface="District Pro Thin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710C66F8-B2E9-4DEE-83D8-9EEC8857CE2C}"/>
              </a:ext>
            </a:extLst>
          </p:cNvPr>
          <p:cNvGrpSpPr/>
          <p:nvPr/>
        </p:nvGrpSpPr>
        <p:grpSpPr>
          <a:xfrm>
            <a:off x="2832243" y="888037"/>
            <a:ext cx="4289499" cy="645199"/>
            <a:chOff x="2832243" y="888037"/>
            <a:chExt cx="4289499" cy="645199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6ACEEEA-3393-45CC-AE98-A5CD6FB6A5D0}"/>
                </a:ext>
              </a:extLst>
            </p:cNvPr>
            <p:cNvSpPr txBox="1"/>
            <p:nvPr/>
          </p:nvSpPr>
          <p:spPr>
            <a:xfrm>
              <a:off x="2832243" y="888037"/>
              <a:ext cx="325089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514350"/>
              <a:r>
                <a:rPr lang="en-GB" sz="1200" b="1" dirty="0">
                  <a:solidFill>
                    <a:schemeClr val="bg1"/>
                  </a:solidFill>
                  <a:latin typeface="District Pro Thin" charset="0"/>
                  <a:ea typeface="District Pro Thin" charset="0"/>
                  <a:cs typeface="District Pro Thin" charset="0"/>
                </a:rPr>
                <a:t>#1 in Computing for Research Impact </a:t>
              </a:r>
              <a:r>
                <a:rPr lang="en-GB" sz="1200" dirty="0">
                  <a:solidFill>
                    <a:schemeClr val="bg1"/>
                  </a:solidFill>
                  <a:latin typeface="District Pro Thin" charset="0"/>
                  <a:ea typeface="District Pro Thin" charset="0"/>
                  <a:cs typeface="District Pro Thin" charset="0"/>
                </a:rPr>
                <a:t>[REF 2014]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DAC4C5E-DF42-4FC2-9B32-B7D43D5F3211}"/>
                </a:ext>
              </a:extLst>
            </p:cNvPr>
            <p:cNvSpPr txBox="1"/>
            <p:nvPr/>
          </p:nvSpPr>
          <p:spPr>
            <a:xfrm>
              <a:off x="4963010" y="1256237"/>
              <a:ext cx="215873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514350"/>
              <a:r>
                <a:rPr lang="en-GB" sz="1200" b="1" dirty="0">
                  <a:solidFill>
                    <a:schemeClr val="bg1"/>
                  </a:solidFill>
                  <a:latin typeface="District Pro Thin" charset="0"/>
                  <a:ea typeface="District Pro Thin" charset="0"/>
                  <a:cs typeface="District Pro Thin" charset="0"/>
                </a:rPr>
                <a:t>Cloud Innovation Centre </a:t>
              </a:r>
              <a:r>
                <a:rPr lang="en-GB" sz="1200" i="1" dirty="0">
                  <a:solidFill>
                    <a:schemeClr val="bg1"/>
                  </a:solidFill>
                  <a:latin typeface="District Pro Thin" charset="0"/>
                  <a:ea typeface="District Pro Thin" charset="0"/>
                  <a:cs typeface="District Pro Thin" charset="0"/>
                </a:rPr>
                <a:t>(£2M)</a:t>
              </a: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99ECFD8-5EEB-4CF9-8A57-A67A7D7B5AC8}"/>
                </a:ext>
              </a:extLst>
            </p:cNvPr>
            <p:cNvCxnSpPr>
              <a:cxnSpLocks/>
            </p:cNvCxnSpPr>
            <p:nvPr/>
          </p:nvCxnSpPr>
          <p:spPr>
            <a:xfrm>
              <a:off x="2922249" y="1165036"/>
              <a:ext cx="2956987" cy="0"/>
            </a:xfrm>
            <a:prstGeom prst="line">
              <a:avLst/>
            </a:prstGeom>
            <a:ln w="952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8ECA28F0-74AC-46E0-B30B-5EB032C7930B}"/>
              </a:ext>
            </a:extLst>
          </p:cNvPr>
          <p:cNvGrpSpPr/>
          <p:nvPr/>
        </p:nvGrpSpPr>
        <p:grpSpPr>
          <a:xfrm>
            <a:off x="5184034" y="2292206"/>
            <a:ext cx="3350404" cy="1668955"/>
            <a:chOff x="5184034" y="2292206"/>
            <a:chExt cx="3350404" cy="1668955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83D9D1D2-D5AF-4F80-AABF-CE2375D2E3D5}"/>
                </a:ext>
              </a:extLst>
            </p:cNvPr>
            <p:cNvCxnSpPr>
              <a:cxnSpLocks/>
            </p:cNvCxnSpPr>
            <p:nvPr/>
          </p:nvCxnSpPr>
          <p:spPr>
            <a:xfrm>
              <a:off x="5411993" y="2591241"/>
              <a:ext cx="2958575" cy="0"/>
            </a:xfrm>
            <a:prstGeom prst="line">
              <a:avLst/>
            </a:prstGeom>
            <a:ln w="9525">
              <a:solidFill>
                <a:srgbClr val="5B9BD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F2305DB-6E7B-414F-B9E8-E08C1459201B}"/>
                </a:ext>
              </a:extLst>
            </p:cNvPr>
            <p:cNvSpPr txBox="1"/>
            <p:nvPr/>
          </p:nvSpPr>
          <p:spPr>
            <a:xfrm>
              <a:off x="5184034" y="2292206"/>
              <a:ext cx="335040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514350"/>
              <a:r>
                <a:rPr lang="en-GB" sz="1200" b="1" dirty="0">
                  <a:solidFill>
                    <a:schemeClr val="bg1"/>
                  </a:solidFill>
                  <a:latin typeface="District Pro Thin" charset="0"/>
                  <a:ea typeface="District Pro Thin" charset="0"/>
                  <a:cs typeface="District Pro Thin" charset="0"/>
                </a:rPr>
                <a:t>World leading in Scalable Data Science </a:t>
              </a:r>
              <a:r>
                <a:rPr lang="en-GB" sz="1200" dirty="0">
                  <a:solidFill>
                    <a:schemeClr val="bg1"/>
                  </a:solidFill>
                  <a:latin typeface="District Pro Thin" charset="0"/>
                  <a:ea typeface="District Pro Thin" charset="0"/>
                  <a:cs typeface="District Pro Thin" charset="0"/>
                </a:rPr>
                <a:t>[REF 2014]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006D745E-789E-4649-86A8-74BEEDCC99DF}"/>
                </a:ext>
              </a:extLst>
            </p:cNvPr>
            <p:cNvSpPr txBox="1"/>
            <p:nvPr/>
          </p:nvSpPr>
          <p:spPr>
            <a:xfrm>
              <a:off x="6554449" y="2760832"/>
              <a:ext cx="175140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514350"/>
              <a:r>
                <a:rPr lang="en-GB" sz="1200" b="1" dirty="0">
                  <a:solidFill>
                    <a:schemeClr val="bg1"/>
                  </a:solidFill>
                  <a:latin typeface="District Pro Thin" charset="0"/>
                  <a:ea typeface="District Pro Thin" charset="0"/>
                  <a:cs typeface="District Pro Thin" charset="0"/>
                </a:rPr>
                <a:t>Full Member of the Turing Institute</a:t>
              </a:r>
            </a:p>
            <a:p>
              <a:pPr algn="r" defTabSz="514350"/>
              <a:r>
                <a:rPr lang="en-GB" sz="1200" b="1" dirty="0">
                  <a:solidFill>
                    <a:schemeClr val="bg1"/>
                  </a:solidFill>
                  <a:latin typeface="District Pro Thin" charset="0"/>
                  <a:ea typeface="District Pro Thin" charset="0"/>
                  <a:cs typeface="District Pro Thin" charset="0"/>
                </a:rPr>
                <a:t>£100M Research Income in past 10 </a:t>
              </a:r>
              <a:r>
                <a:rPr lang="en-GB" sz="1200" b="1" dirty="0" err="1">
                  <a:solidFill>
                    <a:schemeClr val="bg1"/>
                  </a:solidFill>
                  <a:latin typeface="District Pro Thin" charset="0"/>
                  <a:ea typeface="District Pro Thin" charset="0"/>
                  <a:cs typeface="District Pro Thin" charset="0"/>
                </a:rPr>
                <a:t>yrs</a:t>
              </a:r>
              <a:r>
                <a:rPr lang="en-GB" sz="1200" b="1" dirty="0">
                  <a:solidFill>
                    <a:schemeClr val="bg1"/>
                  </a:solidFill>
                  <a:latin typeface="District Pro Thin" charset="0"/>
                  <a:ea typeface="District Pro Thin" charset="0"/>
                  <a:cs typeface="District Pro Thin" charset="0"/>
                </a:rPr>
                <a:t> for Data Science &amp; its Application.</a:t>
              </a:r>
              <a:endParaRPr lang="en-GB" sz="1200" dirty="0">
                <a:solidFill>
                  <a:schemeClr val="bg1"/>
                </a:solidFill>
                <a:latin typeface="District Pro Thin" charset="0"/>
                <a:ea typeface="District Pro Thin" charset="0"/>
                <a:cs typeface="District Pro Thin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52EE6997-9263-4D4F-9A0B-9C5CE213AFF6}"/>
              </a:ext>
            </a:extLst>
          </p:cNvPr>
          <p:cNvGrpSpPr/>
          <p:nvPr/>
        </p:nvGrpSpPr>
        <p:grpSpPr>
          <a:xfrm>
            <a:off x="314591" y="2342412"/>
            <a:ext cx="3014903" cy="1673797"/>
            <a:chOff x="314591" y="2342412"/>
            <a:chExt cx="3014903" cy="1673797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D5E6324D-1789-41C1-950E-4DA0B8976E5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4591" y="2586178"/>
              <a:ext cx="2958575" cy="13034"/>
            </a:xfrm>
            <a:prstGeom prst="line">
              <a:avLst/>
            </a:prstGeom>
            <a:ln w="9525">
              <a:solidFill>
                <a:srgbClr val="ED7D3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8D7CE94-24DE-4F0D-B86D-FD28DB0DC84A}"/>
                </a:ext>
              </a:extLst>
            </p:cNvPr>
            <p:cNvSpPr txBox="1"/>
            <p:nvPr/>
          </p:nvSpPr>
          <p:spPr>
            <a:xfrm>
              <a:off x="398371" y="2342412"/>
              <a:ext cx="293112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514350"/>
              <a:r>
                <a:rPr lang="en-GB" sz="1200" b="1" dirty="0">
                  <a:solidFill>
                    <a:schemeClr val="bg1"/>
                  </a:solidFill>
                  <a:latin typeface="District Pro Thin" charset="0"/>
                  <a:ea typeface="District Pro Thin" charset="0"/>
                  <a:cs typeface="District Pro Thin" charset="0"/>
                </a:rPr>
                <a:t>Teaching Excellence Gold Award </a:t>
              </a:r>
              <a:r>
                <a:rPr lang="en-GB" sz="1200" dirty="0">
                  <a:solidFill>
                    <a:schemeClr val="bg1"/>
                  </a:solidFill>
                  <a:latin typeface="District Pro Thin" charset="0"/>
                  <a:ea typeface="District Pro Thin" charset="0"/>
                  <a:cs typeface="District Pro Thin" charset="0"/>
                </a:rPr>
                <a:t>[TEF 2017]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1DFBD0BF-AF29-48CA-AF50-956B6E7ED687}"/>
                </a:ext>
              </a:extLst>
            </p:cNvPr>
            <p:cNvSpPr txBox="1"/>
            <p:nvPr/>
          </p:nvSpPr>
          <p:spPr>
            <a:xfrm>
              <a:off x="398370" y="2815880"/>
              <a:ext cx="186775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514350"/>
              <a:r>
                <a:rPr lang="en-GB" sz="1200" b="1" dirty="0">
                  <a:solidFill>
                    <a:schemeClr val="bg1"/>
                  </a:solidFill>
                  <a:latin typeface="District Pro Thin" charset="0"/>
                  <a:ea typeface="District Pro Thin" charset="0"/>
                  <a:cs typeface="District Pro Thin" charset="0"/>
                </a:rPr>
                <a:t>EPSRC Centre for Doctoral Training in Cloud Computing for Big Data</a:t>
              </a:r>
            </a:p>
            <a:p>
              <a:pPr defTabSz="514350"/>
              <a:r>
                <a:rPr lang="en-GB" sz="1200" dirty="0">
                  <a:solidFill>
                    <a:schemeClr val="bg1"/>
                  </a:solidFill>
                  <a:latin typeface="District Pro Thin" charset="0"/>
                  <a:ea typeface="District Pro Thin" charset="0"/>
                  <a:cs typeface="District Pro Thin" charset="0"/>
                </a:rPr>
                <a:t>Creating the next generation of leaders in Data Science (£5M)</a:t>
              </a:r>
            </a:p>
          </p:txBody>
        </p:sp>
      </p:grpSp>
      <p:sp>
        <p:nvSpPr>
          <p:cNvPr id="22" name="Title 3">
            <a:extLst>
              <a:ext uri="{FF2B5EF4-FFF2-40B4-BE49-F238E27FC236}">
                <a16:creationId xmlns:a16="http://schemas.microsoft.com/office/drawing/2014/main" id="{96832257-0047-44DA-A152-CB914240A7C7}"/>
              </a:ext>
            </a:extLst>
          </p:cNvPr>
          <p:cNvSpPr txBox="1">
            <a:spLocks/>
          </p:cNvSpPr>
          <p:nvPr/>
        </p:nvSpPr>
        <p:spPr>
          <a:xfrm>
            <a:off x="314591" y="275944"/>
            <a:ext cx="3297220" cy="1194101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>
                <a:solidFill>
                  <a:schemeClr val="bg1"/>
                </a:solidFill>
                <a:latin typeface="Bariol Regular" panose="02000506040000020003" pitchFamily="50" charset="0"/>
              </a:rPr>
              <a:t>Newcastle</a:t>
            </a:r>
            <a:r>
              <a:rPr lang="en-US" sz="4400" dirty="0">
                <a:solidFill>
                  <a:schemeClr val="bg1"/>
                </a:solidFill>
                <a:latin typeface="Bariol Regular" panose="02000506040000020003" pitchFamily="50" charset="0"/>
              </a:rPr>
              <a:t> Data</a:t>
            </a:r>
          </a:p>
        </p:txBody>
      </p:sp>
    </p:spTree>
    <p:extLst>
      <p:ext uri="{BB962C8B-B14F-4D97-AF65-F5344CB8AC3E}">
        <p14:creationId xmlns:p14="http://schemas.microsoft.com/office/powerpoint/2010/main" val="267412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43508" y="415234"/>
            <a:ext cx="7886700" cy="994172"/>
          </a:xfrm>
        </p:spPr>
        <p:txBody>
          <a:bodyPr>
            <a:normAutofit/>
          </a:bodyPr>
          <a:lstStyle/>
          <a:p>
            <a:r>
              <a:rPr lang="en-GB" sz="4400" dirty="0">
                <a:solidFill>
                  <a:schemeClr val="bg1"/>
                </a:solidFill>
                <a:latin typeface="Bariol Regular" panose="02000506040000020003" pitchFamily="50" charset="0"/>
              </a:rPr>
              <a:t>NICD Programmes</a:t>
            </a:r>
            <a:endParaRPr lang="en-GB" sz="4400" dirty="0">
              <a:solidFill>
                <a:schemeClr val="bg1"/>
              </a:solidFill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958B54F-8EB5-499D-B757-82845B846221}"/>
              </a:ext>
            </a:extLst>
          </p:cNvPr>
          <p:cNvSpPr/>
          <p:nvPr/>
        </p:nvSpPr>
        <p:spPr>
          <a:xfrm>
            <a:off x="6216553" y="1642909"/>
            <a:ext cx="2370855" cy="1511108"/>
          </a:xfrm>
          <a:custGeom>
            <a:avLst/>
            <a:gdLst>
              <a:gd name="connsiteX0" fmla="*/ 0 w 1409836"/>
              <a:gd name="connsiteY0" fmla="*/ 127204 h 763207"/>
              <a:gd name="connsiteX1" fmla="*/ 127204 w 1409836"/>
              <a:gd name="connsiteY1" fmla="*/ 0 h 763207"/>
              <a:gd name="connsiteX2" fmla="*/ 1282632 w 1409836"/>
              <a:gd name="connsiteY2" fmla="*/ 0 h 763207"/>
              <a:gd name="connsiteX3" fmla="*/ 1409836 w 1409836"/>
              <a:gd name="connsiteY3" fmla="*/ 127204 h 763207"/>
              <a:gd name="connsiteX4" fmla="*/ 1409836 w 1409836"/>
              <a:gd name="connsiteY4" fmla="*/ 636003 h 763207"/>
              <a:gd name="connsiteX5" fmla="*/ 1282632 w 1409836"/>
              <a:gd name="connsiteY5" fmla="*/ 763207 h 763207"/>
              <a:gd name="connsiteX6" fmla="*/ 127204 w 1409836"/>
              <a:gd name="connsiteY6" fmla="*/ 763207 h 763207"/>
              <a:gd name="connsiteX7" fmla="*/ 0 w 1409836"/>
              <a:gd name="connsiteY7" fmla="*/ 636003 h 763207"/>
              <a:gd name="connsiteX8" fmla="*/ 0 w 1409836"/>
              <a:gd name="connsiteY8" fmla="*/ 127204 h 763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09836" h="763207">
                <a:moveTo>
                  <a:pt x="0" y="127204"/>
                </a:moveTo>
                <a:cubicBezTo>
                  <a:pt x="0" y="56951"/>
                  <a:pt x="56951" y="0"/>
                  <a:pt x="127204" y="0"/>
                </a:cubicBezTo>
                <a:lnTo>
                  <a:pt x="1282632" y="0"/>
                </a:lnTo>
                <a:cubicBezTo>
                  <a:pt x="1352885" y="0"/>
                  <a:pt x="1409836" y="56951"/>
                  <a:pt x="1409836" y="127204"/>
                </a:cubicBezTo>
                <a:lnTo>
                  <a:pt x="1409836" y="636003"/>
                </a:lnTo>
                <a:cubicBezTo>
                  <a:pt x="1409836" y="706256"/>
                  <a:pt x="1352885" y="763207"/>
                  <a:pt x="1282632" y="763207"/>
                </a:cubicBezTo>
                <a:lnTo>
                  <a:pt x="127204" y="763207"/>
                </a:lnTo>
                <a:cubicBezTo>
                  <a:pt x="56951" y="763207"/>
                  <a:pt x="0" y="706256"/>
                  <a:pt x="0" y="636003"/>
                </a:cubicBezTo>
                <a:lnTo>
                  <a:pt x="0" y="12720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5357" tIns="75357" rIns="75357" bIns="75357" numCol="1" spcCol="1270" anchor="ctr" anchorCtr="0">
            <a:noAutofit/>
          </a:bodyPr>
          <a:lstStyle/>
          <a:p>
            <a:pPr marL="0" lvl="0" indent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kern="1200" dirty="0"/>
              <a:t>ROI, IP</a:t>
            </a:r>
          </a:p>
          <a:p>
            <a:pPr marL="0" lvl="0" indent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600" kern="1200" dirty="0"/>
              <a:t>Skills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A360BD93-A400-409D-B32D-6C11550D17B1}"/>
              </a:ext>
            </a:extLst>
          </p:cNvPr>
          <p:cNvSpPr/>
          <p:nvPr/>
        </p:nvSpPr>
        <p:spPr>
          <a:xfrm>
            <a:off x="1395470" y="1462198"/>
            <a:ext cx="4978180" cy="1908018"/>
          </a:xfrm>
          <a:prstGeom prst="rightArrow">
            <a:avLst/>
          </a:prstGeom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B554E-4F2D-474D-896F-13DDA2E7556B}" type="datetime1">
              <a:rPr lang="en-GB" smtClean="0">
                <a:solidFill>
                  <a:schemeClr val="bg1"/>
                </a:solidFill>
              </a:rPr>
              <a:pPr/>
              <a:t>26/03/2019</a:t>
            </a:fld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80A1E9B-8FBE-4A4B-B960-4E164BEE3EF7}"/>
              </a:ext>
            </a:extLst>
          </p:cNvPr>
          <p:cNvGrpSpPr/>
          <p:nvPr/>
        </p:nvGrpSpPr>
        <p:grpSpPr>
          <a:xfrm>
            <a:off x="952432" y="2034603"/>
            <a:ext cx="1416554" cy="2249369"/>
            <a:chOff x="952432" y="2034603"/>
            <a:chExt cx="1416554" cy="2249369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63E0D6D7-3124-4A66-9D46-3421D4736E2D}"/>
                </a:ext>
              </a:extLst>
            </p:cNvPr>
            <p:cNvSpPr/>
            <p:nvPr/>
          </p:nvSpPr>
          <p:spPr>
            <a:xfrm>
              <a:off x="959150" y="2034603"/>
              <a:ext cx="1409836" cy="763207"/>
            </a:xfrm>
            <a:custGeom>
              <a:avLst/>
              <a:gdLst>
                <a:gd name="connsiteX0" fmla="*/ 0 w 1409836"/>
                <a:gd name="connsiteY0" fmla="*/ 127204 h 763207"/>
                <a:gd name="connsiteX1" fmla="*/ 127204 w 1409836"/>
                <a:gd name="connsiteY1" fmla="*/ 0 h 763207"/>
                <a:gd name="connsiteX2" fmla="*/ 1282632 w 1409836"/>
                <a:gd name="connsiteY2" fmla="*/ 0 h 763207"/>
                <a:gd name="connsiteX3" fmla="*/ 1409836 w 1409836"/>
                <a:gd name="connsiteY3" fmla="*/ 127204 h 763207"/>
                <a:gd name="connsiteX4" fmla="*/ 1409836 w 1409836"/>
                <a:gd name="connsiteY4" fmla="*/ 636003 h 763207"/>
                <a:gd name="connsiteX5" fmla="*/ 1282632 w 1409836"/>
                <a:gd name="connsiteY5" fmla="*/ 763207 h 763207"/>
                <a:gd name="connsiteX6" fmla="*/ 127204 w 1409836"/>
                <a:gd name="connsiteY6" fmla="*/ 763207 h 763207"/>
                <a:gd name="connsiteX7" fmla="*/ 0 w 1409836"/>
                <a:gd name="connsiteY7" fmla="*/ 636003 h 763207"/>
                <a:gd name="connsiteX8" fmla="*/ 0 w 1409836"/>
                <a:gd name="connsiteY8" fmla="*/ 127204 h 763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09836" h="763207">
                  <a:moveTo>
                    <a:pt x="0" y="127204"/>
                  </a:moveTo>
                  <a:cubicBezTo>
                    <a:pt x="0" y="56951"/>
                    <a:pt x="56951" y="0"/>
                    <a:pt x="127204" y="0"/>
                  </a:cubicBezTo>
                  <a:lnTo>
                    <a:pt x="1282632" y="0"/>
                  </a:lnTo>
                  <a:cubicBezTo>
                    <a:pt x="1352885" y="0"/>
                    <a:pt x="1409836" y="56951"/>
                    <a:pt x="1409836" y="127204"/>
                  </a:cubicBezTo>
                  <a:lnTo>
                    <a:pt x="1409836" y="636003"/>
                  </a:lnTo>
                  <a:cubicBezTo>
                    <a:pt x="1409836" y="706256"/>
                    <a:pt x="1352885" y="763207"/>
                    <a:pt x="1282632" y="763207"/>
                  </a:cubicBezTo>
                  <a:lnTo>
                    <a:pt x="127204" y="763207"/>
                  </a:lnTo>
                  <a:cubicBezTo>
                    <a:pt x="56951" y="763207"/>
                    <a:pt x="0" y="706256"/>
                    <a:pt x="0" y="636003"/>
                  </a:cubicBezTo>
                  <a:lnTo>
                    <a:pt x="0" y="127204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5357" tIns="75357" rIns="75357" bIns="75357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dirty="0"/>
                <a:t>Data</a:t>
              </a:r>
            </a:p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dirty="0"/>
                <a:t>Insight</a:t>
              </a:r>
              <a:endParaRPr lang="en-US" kern="1200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952432" y="3423007"/>
              <a:ext cx="1409836" cy="860965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bg1"/>
                  </a:solidFill>
                </a:rPr>
                <a:t>£50M Catalyst Building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2D2014BB-AEED-4DBF-95E7-590DD8411178}"/>
              </a:ext>
            </a:extLst>
          </p:cNvPr>
          <p:cNvGrpSpPr/>
          <p:nvPr/>
        </p:nvGrpSpPr>
        <p:grpSpPr>
          <a:xfrm>
            <a:off x="2439478" y="2034603"/>
            <a:ext cx="1409836" cy="2249369"/>
            <a:chOff x="2439478" y="2034603"/>
            <a:chExt cx="1409836" cy="2249369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AF74564C-B27C-4222-B9DD-F668BFB89B5E}"/>
                </a:ext>
              </a:extLst>
            </p:cNvPr>
            <p:cNvSpPr/>
            <p:nvPr/>
          </p:nvSpPr>
          <p:spPr>
            <a:xfrm>
              <a:off x="2439478" y="2034603"/>
              <a:ext cx="1409836" cy="763207"/>
            </a:xfrm>
            <a:custGeom>
              <a:avLst/>
              <a:gdLst>
                <a:gd name="connsiteX0" fmla="*/ 0 w 1409836"/>
                <a:gd name="connsiteY0" fmla="*/ 127204 h 763207"/>
                <a:gd name="connsiteX1" fmla="*/ 127204 w 1409836"/>
                <a:gd name="connsiteY1" fmla="*/ 0 h 763207"/>
                <a:gd name="connsiteX2" fmla="*/ 1282632 w 1409836"/>
                <a:gd name="connsiteY2" fmla="*/ 0 h 763207"/>
                <a:gd name="connsiteX3" fmla="*/ 1409836 w 1409836"/>
                <a:gd name="connsiteY3" fmla="*/ 127204 h 763207"/>
                <a:gd name="connsiteX4" fmla="*/ 1409836 w 1409836"/>
                <a:gd name="connsiteY4" fmla="*/ 636003 h 763207"/>
                <a:gd name="connsiteX5" fmla="*/ 1282632 w 1409836"/>
                <a:gd name="connsiteY5" fmla="*/ 763207 h 763207"/>
                <a:gd name="connsiteX6" fmla="*/ 127204 w 1409836"/>
                <a:gd name="connsiteY6" fmla="*/ 763207 h 763207"/>
                <a:gd name="connsiteX7" fmla="*/ 0 w 1409836"/>
                <a:gd name="connsiteY7" fmla="*/ 636003 h 763207"/>
                <a:gd name="connsiteX8" fmla="*/ 0 w 1409836"/>
                <a:gd name="connsiteY8" fmla="*/ 127204 h 763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09836" h="763207">
                  <a:moveTo>
                    <a:pt x="0" y="127204"/>
                  </a:moveTo>
                  <a:cubicBezTo>
                    <a:pt x="0" y="56951"/>
                    <a:pt x="56951" y="0"/>
                    <a:pt x="127204" y="0"/>
                  </a:cubicBezTo>
                  <a:lnTo>
                    <a:pt x="1282632" y="0"/>
                  </a:lnTo>
                  <a:cubicBezTo>
                    <a:pt x="1352885" y="0"/>
                    <a:pt x="1409836" y="56951"/>
                    <a:pt x="1409836" y="127204"/>
                  </a:cubicBezTo>
                  <a:lnTo>
                    <a:pt x="1409836" y="636003"/>
                  </a:lnTo>
                  <a:cubicBezTo>
                    <a:pt x="1409836" y="706256"/>
                    <a:pt x="1352885" y="763207"/>
                    <a:pt x="1282632" y="763207"/>
                  </a:cubicBezTo>
                  <a:lnTo>
                    <a:pt x="127204" y="763207"/>
                  </a:lnTo>
                  <a:cubicBezTo>
                    <a:pt x="56951" y="763207"/>
                    <a:pt x="0" y="706256"/>
                    <a:pt x="0" y="636003"/>
                  </a:cubicBezTo>
                  <a:lnTo>
                    <a:pt x="0" y="127204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5357" tIns="75357" rIns="75357" bIns="75357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dirty="0"/>
                <a:t>Data</a:t>
              </a:r>
            </a:p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dirty="0"/>
                <a:t>Connections</a:t>
              </a:r>
              <a:endParaRPr lang="en-US" kern="1200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446196" y="3423007"/>
              <a:ext cx="1403118" cy="860965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bg1"/>
                  </a:solidFill>
                </a:rPr>
                <a:t>Ecosystem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541BF546-FEA9-4F96-9E16-EB538D9F70FA}"/>
              </a:ext>
            </a:extLst>
          </p:cNvPr>
          <p:cNvGrpSpPr/>
          <p:nvPr/>
        </p:nvGrpSpPr>
        <p:grpSpPr>
          <a:xfrm>
            <a:off x="3919806" y="2034603"/>
            <a:ext cx="1416554" cy="2249368"/>
            <a:chOff x="3919806" y="2034603"/>
            <a:chExt cx="1416554" cy="2249368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75E0423-2495-4C94-AC02-70415A5C42C6}"/>
                </a:ext>
              </a:extLst>
            </p:cNvPr>
            <p:cNvSpPr/>
            <p:nvPr/>
          </p:nvSpPr>
          <p:spPr>
            <a:xfrm>
              <a:off x="3919806" y="2034603"/>
              <a:ext cx="1409836" cy="763207"/>
            </a:xfrm>
            <a:custGeom>
              <a:avLst/>
              <a:gdLst>
                <a:gd name="connsiteX0" fmla="*/ 0 w 1409836"/>
                <a:gd name="connsiteY0" fmla="*/ 127204 h 763207"/>
                <a:gd name="connsiteX1" fmla="*/ 127204 w 1409836"/>
                <a:gd name="connsiteY1" fmla="*/ 0 h 763207"/>
                <a:gd name="connsiteX2" fmla="*/ 1282632 w 1409836"/>
                <a:gd name="connsiteY2" fmla="*/ 0 h 763207"/>
                <a:gd name="connsiteX3" fmla="*/ 1409836 w 1409836"/>
                <a:gd name="connsiteY3" fmla="*/ 127204 h 763207"/>
                <a:gd name="connsiteX4" fmla="*/ 1409836 w 1409836"/>
                <a:gd name="connsiteY4" fmla="*/ 636003 h 763207"/>
                <a:gd name="connsiteX5" fmla="*/ 1282632 w 1409836"/>
                <a:gd name="connsiteY5" fmla="*/ 763207 h 763207"/>
                <a:gd name="connsiteX6" fmla="*/ 127204 w 1409836"/>
                <a:gd name="connsiteY6" fmla="*/ 763207 h 763207"/>
                <a:gd name="connsiteX7" fmla="*/ 0 w 1409836"/>
                <a:gd name="connsiteY7" fmla="*/ 636003 h 763207"/>
                <a:gd name="connsiteX8" fmla="*/ 0 w 1409836"/>
                <a:gd name="connsiteY8" fmla="*/ 127204 h 763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09836" h="763207">
                  <a:moveTo>
                    <a:pt x="0" y="127204"/>
                  </a:moveTo>
                  <a:cubicBezTo>
                    <a:pt x="0" y="56951"/>
                    <a:pt x="56951" y="0"/>
                    <a:pt x="127204" y="0"/>
                  </a:cubicBezTo>
                  <a:lnTo>
                    <a:pt x="1282632" y="0"/>
                  </a:lnTo>
                  <a:cubicBezTo>
                    <a:pt x="1352885" y="0"/>
                    <a:pt x="1409836" y="56951"/>
                    <a:pt x="1409836" y="127204"/>
                  </a:cubicBezTo>
                  <a:lnTo>
                    <a:pt x="1409836" y="636003"/>
                  </a:lnTo>
                  <a:cubicBezTo>
                    <a:pt x="1409836" y="706256"/>
                    <a:pt x="1352885" y="763207"/>
                    <a:pt x="1282632" y="763207"/>
                  </a:cubicBezTo>
                  <a:lnTo>
                    <a:pt x="127204" y="763207"/>
                  </a:lnTo>
                  <a:cubicBezTo>
                    <a:pt x="56951" y="763207"/>
                    <a:pt x="0" y="706256"/>
                    <a:pt x="0" y="636003"/>
                  </a:cubicBezTo>
                  <a:lnTo>
                    <a:pt x="0" y="127204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5357" tIns="75357" rIns="75357" bIns="75357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dirty="0"/>
                <a:t>Data</a:t>
              </a:r>
            </a:p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dirty="0"/>
                <a:t>Skills</a:t>
              </a:r>
              <a:endParaRPr lang="en-US" kern="1200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F86107E-C1AD-4419-8896-9119A23EE082}"/>
                </a:ext>
              </a:extLst>
            </p:cNvPr>
            <p:cNvSpPr/>
            <p:nvPr/>
          </p:nvSpPr>
          <p:spPr>
            <a:xfrm>
              <a:off x="3933242" y="3423006"/>
              <a:ext cx="1403118" cy="860965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bg1"/>
                  </a:solidFill>
                </a:rPr>
                <a:t>Dedicated</a:t>
              </a:r>
            </a:p>
            <a:p>
              <a:pPr algn="ctr"/>
              <a:r>
                <a:rPr lang="en-GB" dirty="0">
                  <a:solidFill>
                    <a:schemeClr val="bg1"/>
                  </a:solidFill>
                </a:rPr>
                <a:t>Team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46484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3CEF5A-C671-48A4-B4D3-9DABABA6D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B554E-4F2D-474D-896F-13DDA2E7556B}" type="datetime1">
              <a:rPr lang="en-GB" smtClean="0"/>
              <a:pPr/>
              <a:t>26/03/2019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139242C-6C8B-428F-945F-797D5755F9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314" y="798715"/>
            <a:ext cx="7389456" cy="3879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2660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03F255-B8EA-4DF6-8B46-FC2A80F67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B554E-4F2D-474D-896F-13DDA2E7556B}" type="datetime1">
              <a:rPr lang="en-GB" smtClean="0"/>
              <a:pPr/>
              <a:t>26/03/2019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80A5F78-103F-4316-A7D7-4FE31BC44E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79919" y="664288"/>
            <a:ext cx="9144000" cy="51435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D0AD641-DBF9-4704-A7E4-BE894A539743}"/>
              </a:ext>
            </a:extLst>
          </p:cNvPr>
          <p:cNvSpPr/>
          <p:nvPr/>
        </p:nvSpPr>
        <p:spPr>
          <a:xfrm>
            <a:off x="-43543" y="664288"/>
            <a:ext cx="9144000" cy="610896"/>
          </a:xfrm>
          <a:prstGeom prst="rect">
            <a:avLst/>
          </a:prstGeom>
          <a:solidFill>
            <a:srgbClr val="0F38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F3789EF-FBDA-4D05-ACDE-3A8B17E8BFDD}"/>
              </a:ext>
            </a:extLst>
          </p:cNvPr>
          <p:cNvSpPr/>
          <p:nvPr/>
        </p:nvSpPr>
        <p:spPr>
          <a:xfrm>
            <a:off x="-143069" y="965249"/>
            <a:ext cx="615820" cy="4228792"/>
          </a:xfrm>
          <a:prstGeom prst="rect">
            <a:avLst/>
          </a:prstGeom>
          <a:solidFill>
            <a:srgbClr val="0F38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3C98BCB-4DF4-42CC-A91E-F727C1E1386E}"/>
              </a:ext>
            </a:extLst>
          </p:cNvPr>
          <p:cNvSpPr/>
          <p:nvPr/>
        </p:nvSpPr>
        <p:spPr>
          <a:xfrm>
            <a:off x="8602825" y="1135275"/>
            <a:ext cx="615820" cy="4135309"/>
          </a:xfrm>
          <a:prstGeom prst="rect">
            <a:avLst/>
          </a:prstGeom>
          <a:solidFill>
            <a:srgbClr val="0F38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8DFA5DF-3EC3-4D47-9892-14330D11C1FC}"/>
              </a:ext>
            </a:extLst>
          </p:cNvPr>
          <p:cNvSpPr/>
          <p:nvPr/>
        </p:nvSpPr>
        <p:spPr>
          <a:xfrm>
            <a:off x="-161731" y="5130675"/>
            <a:ext cx="9144000" cy="610896"/>
          </a:xfrm>
          <a:prstGeom prst="rect">
            <a:avLst/>
          </a:prstGeom>
          <a:solidFill>
            <a:srgbClr val="0F38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65D76F3-9485-441D-936E-D3E35DBDEBD2}"/>
              </a:ext>
            </a:extLst>
          </p:cNvPr>
          <p:cNvSpPr/>
          <p:nvPr/>
        </p:nvSpPr>
        <p:spPr>
          <a:xfrm>
            <a:off x="7987005" y="4553225"/>
            <a:ext cx="615820" cy="5326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itle 3">
            <a:extLst>
              <a:ext uri="{FF2B5EF4-FFF2-40B4-BE49-F238E27FC236}">
                <a16:creationId xmlns:a16="http://schemas.microsoft.com/office/drawing/2014/main" id="{8A73A5B0-B9F9-4DC6-9C2E-B1DA5D5B2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841" y="525718"/>
            <a:ext cx="7396066" cy="749466"/>
          </a:xfrm>
        </p:spPr>
        <p:txBody>
          <a:bodyPr>
            <a:normAutofit fontScale="90000"/>
          </a:bodyPr>
          <a:lstStyle/>
          <a:p>
            <a:r>
              <a:rPr lang="en-US" sz="4400" dirty="0">
                <a:solidFill>
                  <a:schemeClr val="bg1"/>
                </a:solidFill>
                <a:latin typeface="Bariol Regular" panose="02000506040000020003" pitchFamily="50" charset="0"/>
              </a:rPr>
              <a:t>Growth in Rural/Urban economies</a:t>
            </a:r>
          </a:p>
        </p:txBody>
      </p:sp>
    </p:spTree>
    <p:extLst>
      <p:ext uri="{BB962C8B-B14F-4D97-AF65-F5344CB8AC3E}">
        <p14:creationId xmlns:p14="http://schemas.microsoft.com/office/powerpoint/2010/main" val="14222255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6422" y="637556"/>
            <a:ext cx="7886700" cy="994172"/>
          </a:xfrm>
        </p:spPr>
        <p:txBody>
          <a:bodyPr>
            <a:normAutofit fontScale="90000"/>
          </a:bodyPr>
          <a:lstStyle/>
          <a:p>
            <a:r>
              <a:rPr lang="en-GB" sz="4400" dirty="0">
                <a:solidFill>
                  <a:schemeClr val="bg1"/>
                </a:solidFill>
                <a:latin typeface="Bariol Regular" panose="02000506040000020003" pitchFamily="50" charset="0"/>
              </a:rPr>
              <a:t>NICD Programmes</a:t>
            </a:r>
            <a:br>
              <a:rPr lang="en-GB" sz="4400" dirty="0">
                <a:solidFill>
                  <a:schemeClr val="bg1"/>
                </a:solidFill>
                <a:latin typeface="Bariol Regular" panose="02000506040000020003" pitchFamily="50" charset="0"/>
              </a:rPr>
            </a:br>
            <a:r>
              <a:rPr lang="en-GB" sz="4400" dirty="0">
                <a:solidFill>
                  <a:schemeClr val="bg1"/>
                </a:solidFill>
                <a:latin typeface="Bariol Regular" panose="02000506040000020003" pitchFamily="50" charset="0"/>
              </a:rPr>
              <a:t>for the rural economy</a:t>
            </a:r>
            <a:endParaRPr lang="en-GB" sz="4400" dirty="0">
              <a:solidFill>
                <a:schemeClr val="bg1"/>
              </a:solidFill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958B54F-8EB5-499D-B757-82845B846221}"/>
              </a:ext>
            </a:extLst>
          </p:cNvPr>
          <p:cNvSpPr/>
          <p:nvPr/>
        </p:nvSpPr>
        <p:spPr>
          <a:xfrm>
            <a:off x="6216553" y="1642909"/>
            <a:ext cx="2370855" cy="1511108"/>
          </a:xfrm>
          <a:custGeom>
            <a:avLst/>
            <a:gdLst>
              <a:gd name="connsiteX0" fmla="*/ 0 w 1409836"/>
              <a:gd name="connsiteY0" fmla="*/ 127204 h 763207"/>
              <a:gd name="connsiteX1" fmla="*/ 127204 w 1409836"/>
              <a:gd name="connsiteY1" fmla="*/ 0 h 763207"/>
              <a:gd name="connsiteX2" fmla="*/ 1282632 w 1409836"/>
              <a:gd name="connsiteY2" fmla="*/ 0 h 763207"/>
              <a:gd name="connsiteX3" fmla="*/ 1409836 w 1409836"/>
              <a:gd name="connsiteY3" fmla="*/ 127204 h 763207"/>
              <a:gd name="connsiteX4" fmla="*/ 1409836 w 1409836"/>
              <a:gd name="connsiteY4" fmla="*/ 636003 h 763207"/>
              <a:gd name="connsiteX5" fmla="*/ 1282632 w 1409836"/>
              <a:gd name="connsiteY5" fmla="*/ 763207 h 763207"/>
              <a:gd name="connsiteX6" fmla="*/ 127204 w 1409836"/>
              <a:gd name="connsiteY6" fmla="*/ 763207 h 763207"/>
              <a:gd name="connsiteX7" fmla="*/ 0 w 1409836"/>
              <a:gd name="connsiteY7" fmla="*/ 636003 h 763207"/>
              <a:gd name="connsiteX8" fmla="*/ 0 w 1409836"/>
              <a:gd name="connsiteY8" fmla="*/ 127204 h 763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09836" h="763207">
                <a:moveTo>
                  <a:pt x="0" y="127204"/>
                </a:moveTo>
                <a:cubicBezTo>
                  <a:pt x="0" y="56951"/>
                  <a:pt x="56951" y="0"/>
                  <a:pt x="127204" y="0"/>
                </a:cubicBezTo>
                <a:lnTo>
                  <a:pt x="1282632" y="0"/>
                </a:lnTo>
                <a:cubicBezTo>
                  <a:pt x="1352885" y="0"/>
                  <a:pt x="1409836" y="56951"/>
                  <a:pt x="1409836" y="127204"/>
                </a:cubicBezTo>
                <a:lnTo>
                  <a:pt x="1409836" y="636003"/>
                </a:lnTo>
                <a:cubicBezTo>
                  <a:pt x="1409836" y="706256"/>
                  <a:pt x="1352885" y="763207"/>
                  <a:pt x="1282632" y="763207"/>
                </a:cubicBezTo>
                <a:lnTo>
                  <a:pt x="127204" y="763207"/>
                </a:lnTo>
                <a:cubicBezTo>
                  <a:pt x="56951" y="763207"/>
                  <a:pt x="0" y="706256"/>
                  <a:pt x="0" y="636003"/>
                </a:cubicBezTo>
                <a:lnTo>
                  <a:pt x="0" y="12720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5357" tIns="75357" rIns="75357" bIns="75357" numCol="1" spcCol="1270" anchor="ctr" anchorCtr="0">
            <a:noAutofit/>
          </a:bodyPr>
          <a:lstStyle/>
          <a:p>
            <a:pPr marL="0" lvl="0" indent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kern="1200" dirty="0"/>
              <a:t>ROI, IP</a:t>
            </a:r>
          </a:p>
          <a:p>
            <a:pPr marL="0" lvl="0" indent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600" kern="1200" dirty="0"/>
              <a:t>Skills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A360BD93-A400-409D-B32D-6C11550D17B1}"/>
              </a:ext>
            </a:extLst>
          </p:cNvPr>
          <p:cNvSpPr/>
          <p:nvPr/>
        </p:nvSpPr>
        <p:spPr>
          <a:xfrm>
            <a:off x="1395470" y="1462198"/>
            <a:ext cx="4978180" cy="1908018"/>
          </a:xfrm>
          <a:prstGeom prst="rightArrow">
            <a:avLst/>
          </a:prstGeom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B554E-4F2D-474D-896F-13DDA2E7556B}" type="datetime1">
              <a:rPr lang="en-GB" smtClean="0">
                <a:solidFill>
                  <a:schemeClr val="bg1"/>
                </a:solidFill>
              </a:rPr>
              <a:pPr/>
              <a:t>26/03/2019</a:t>
            </a:fld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80A1E9B-8FBE-4A4B-B960-4E164BEE3EF7}"/>
              </a:ext>
            </a:extLst>
          </p:cNvPr>
          <p:cNvGrpSpPr/>
          <p:nvPr/>
        </p:nvGrpSpPr>
        <p:grpSpPr>
          <a:xfrm>
            <a:off x="952432" y="2034603"/>
            <a:ext cx="1416554" cy="2249369"/>
            <a:chOff x="952432" y="2034603"/>
            <a:chExt cx="1416554" cy="2249369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63E0D6D7-3124-4A66-9D46-3421D4736E2D}"/>
                </a:ext>
              </a:extLst>
            </p:cNvPr>
            <p:cNvSpPr/>
            <p:nvPr/>
          </p:nvSpPr>
          <p:spPr>
            <a:xfrm>
              <a:off x="959150" y="2034603"/>
              <a:ext cx="1409836" cy="763207"/>
            </a:xfrm>
            <a:custGeom>
              <a:avLst/>
              <a:gdLst>
                <a:gd name="connsiteX0" fmla="*/ 0 w 1409836"/>
                <a:gd name="connsiteY0" fmla="*/ 127204 h 763207"/>
                <a:gd name="connsiteX1" fmla="*/ 127204 w 1409836"/>
                <a:gd name="connsiteY1" fmla="*/ 0 h 763207"/>
                <a:gd name="connsiteX2" fmla="*/ 1282632 w 1409836"/>
                <a:gd name="connsiteY2" fmla="*/ 0 h 763207"/>
                <a:gd name="connsiteX3" fmla="*/ 1409836 w 1409836"/>
                <a:gd name="connsiteY3" fmla="*/ 127204 h 763207"/>
                <a:gd name="connsiteX4" fmla="*/ 1409836 w 1409836"/>
                <a:gd name="connsiteY4" fmla="*/ 636003 h 763207"/>
                <a:gd name="connsiteX5" fmla="*/ 1282632 w 1409836"/>
                <a:gd name="connsiteY5" fmla="*/ 763207 h 763207"/>
                <a:gd name="connsiteX6" fmla="*/ 127204 w 1409836"/>
                <a:gd name="connsiteY6" fmla="*/ 763207 h 763207"/>
                <a:gd name="connsiteX7" fmla="*/ 0 w 1409836"/>
                <a:gd name="connsiteY7" fmla="*/ 636003 h 763207"/>
                <a:gd name="connsiteX8" fmla="*/ 0 w 1409836"/>
                <a:gd name="connsiteY8" fmla="*/ 127204 h 763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09836" h="763207">
                  <a:moveTo>
                    <a:pt x="0" y="127204"/>
                  </a:moveTo>
                  <a:cubicBezTo>
                    <a:pt x="0" y="56951"/>
                    <a:pt x="56951" y="0"/>
                    <a:pt x="127204" y="0"/>
                  </a:cubicBezTo>
                  <a:lnTo>
                    <a:pt x="1282632" y="0"/>
                  </a:lnTo>
                  <a:cubicBezTo>
                    <a:pt x="1352885" y="0"/>
                    <a:pt x="1409836" y="56951"/>
                    <a:pt x="1409836" y="127204"/>
                  </a:cubicBezTo>
                  <a:lnTo>
                    <a:pt x="1409836" y="636003"/>
                  </a:lnTo>
                  <a:cubicBezTo>
                    <a:pt x="1409836" y="706256"/>
                    <a:pt x="1352885" y="763207"/>
                    <a:pt x="1282632" y="763207"/>
                  </a:cubicBezTo>
                  <a:lnTo>
                    <a:pt x="127204" y="763207"/>
                  </a:lnTo>
                  <a:cubicBezTo>
                    <a:pt x="56951" y="763207"/>
                    <a:pt x="0" y="706256"/>
                    <a:pt x="0" y="636003"/>
                  </a:cubicBezTo>
                  <a:lnTo>
                    <a:pt x="0" y="127204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5357" tIns="75357" rIns="75357" bIns="75357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dirty="0"/>
                <a:t>Data</a:t>
              </a:r>
            </a:p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dirty="0"/>
                <a:t>Insight</a:t>
              </a:r>
              <a:endParaRPr lang="en-US" kern="1200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952432" y="3423007"/>
              <a:ext cx="1409836" cy="860965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bg1"/>
                  </a:solidFill>
                </a:rPr>
                <a:t>£50M Catalyst Building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2D2014BB-AEED-4DBF-95E7-590DD8411178}"/>
              </a:ext>
            </a:extLst>
          </p:cNvPr>
          <p:cNvGrpSpPr/>
          <p:nvPr/>
        </p:nvGrpSpPr>
        <p:grpSpPr>
          <a:xfrm>
            <a:off x="2439478" y="2034603"/>
            <a:ext cx="1409836" cy="2249369"/>
            <a:chOff x="2439478" y="2034603"/>
            <a:chExt cx="1409836" cy="2249369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AF74564C-B27C-4222-B9DD-F668BFB89B5E}"/>
                </a:ext>
              </a:extLst>
            </p:cNvPr>
            <p:cNvSpPr/>
            <p:nvPr/>
          </p:nvSpPr>
          <p:spPr>
            <a:xfrm>
              <a:off x="2439478" y="2034603"/>
              <a:ext cx="1409836" cy="763207"/>
            </a:xfrm>
            <a:custGeom>
              <a:avLst/>
              <a:gdLst>
                <a:gd name="connsiteX0" fmla="*/ 0 w 1409836"/>
                <a:gd name="connsiteY0" fmla="*/ 127204 h 763207"/>
                <a:gd name="connsiteX1" fmla="*/ 127204 w 1409836"/>
                <a:gd name="connsiteY1" fmla="*/ 0 h 763207"/>
                <a:gd name="connsiteX2" fmla="*/ 1282632 w 1409836"/>
                <a:gd name="connsiteY2" fmla="*/ 0 h 763207"/>
                <a:gd name="connsiteX3" fmla="*/ 1409836 w 1409836"/>
                <a:gd name="connsiteY3" fmla="*/ 127204 h 763207"/>
                <a:gd name="connsiteX4" fmla="*/ 1409836 w 1409836"/>
                <a:gd name="connsiteY4" fmla="*/ 636003 h 763207"/>
                <a:gd name="connsiteX5" fmla="*/ 1282632 w 1409836"/>
                <a:gd name="connsiteY5" fmla="*/ 763207 h 763207"/>
                <a:gd name="connsiteX6" fmla="*/ 127204 w 1409836"/>
                <a:gd name="connsiteY6" fmla="*/ 763207 h 763207"/>
                <a:gd name="connsiteX7" fmla="*/ 0 w 1409836"/>
                <a:gd name="connsiteY7" fmla="*/ 636003 h 763207"/>
                <a:gd name="connsiteX8" fmla="*/ 0 w 1409836"/>
                <a:gd name="connsiteY8" fmla="*/ 127204 h 763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09836" h="763207">
                  <a:moveTo>
                    <a:pt x="0" y="127204"/>
                  </a:moveTo>
                  <a:cubicBezTo>
                    <a:pt x="0" y="56951"/>
                    <a:pt x="56951" y="0"/>
                    <a:pt x="127204" y="0"/>
                  </a:cubicBezTo>
                  <a:lnTo>
                    <a:pt x="1282632" y="0"/>
                  </a:lnTo>
                  <a:cubicBezTo>
                    <a:pt x="1352885" y="0"/>
                    <a:pt x="1409836" y="56951"/>
                    <a:pt x="1409836" y="127204"/>
                  </a:cubicBezTo>
                  <a:lnTo>
                    <a:pt x="1409836" y="636003"/>
                  </a:lnTo>
                  <a:cubicBezTo>
                    <a:pt x="1409836" y="706256"/>
                    <a:pt x="1352885" y="763207"/>
                    <a:pt x="1282632" y="763207"/>
                  </a:cubicBezTo>
                  <a:lnTo>
                    <a:pt x="127204" y="763207"/>
                  </a:lnTo>
                  <a:cubicBezTo>
                    <a:pt x="56951" y="763207"/>
                    <a:pt x="0" y="706256"/>
                    <a:pt x="0" y="636003"/>
                  </a:cubicBezTo>
                  <a:lnTo>
                    <a:pt x="0" y="127204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5357" tIns="75357" rIns="75357" bIns="75357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dirty="0"/>
                <a:t>Data</a:t>
              </a:r>
            </a:p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dirty="0"/>
                <a:t>Connections</a:t>
              </a:r>
              <a:endParaRPr lang="en-US" kern="1200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446196" y="3423007"/>
              <a:ext cx="1403118" cy="860965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bg1"/>
                  </a:solidFill>
                </a:rPr>
                <a:t>Ecosystem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541BF546-FEA9-4F96-9E16-EB538D9F70FA}"/>
              </a:ext>
            </a:extLst>
          </p:cNvPr>
          <p:cNvGrpSpPr/>
          <p:nvPr/>
        </p:nvGrpSpPr>
        <p:grpSpPr>
          <a:xfrm>
            <a:off x="3919806" y="2034603"/>
            <a:ext cx="1416554" cy="2249368"/>
            <a:chOff x="3919806" y="2034603"/>
            <a:chExt cx="1416554" cy="2249368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75E0423-2495-4C94-AC02-70415A5C42C6}"/>
                </a:ext>
              </a:extLst>
            </p:cNvPr>
            <p:cNvSpPr/>
            <p:nvPr/>
          </p:nvSpPr>
          <p:spPr>
            <a:xfrm>
              <a:off x="3919806" y="2034603"/>
              <a:ext cx="1409836" cy="763207"/>
            </a:xfrm>
            <a:custGeom>
              <a:avLst/>
              <a:gdLst>
                <a:gd name="connsiteX0" fmla="*/ 0 w 1409836"/>
                <a:gd name="connsiteY0" fmla="*/ 127204 h 763207"/>
                <a:gd name="connsiteX1" fmla="*/ 127204 w 1409836"/>
                <a:gd name="connsiteY1" fmla="*/ 0 h 763207"/>
                <a:gd name="connsiteX2" fmla="*/ 1282632 w 1409836"/>
                <a:gd name="connsiteY2" fmla="*/ 0 h 763207"/>
                <a:gd name="connsiteX3" fmla="*/ 1409836 w 1409836"/>
                <a:gd name="connsiteY3" fmla="*/ 127204 h 763207"/>
                <a:gd name="connsiteX4" fmla="*/ 1409836 w 1409836"/>
                <a:gd name="connsiteY4" fmla="*/ 636003 h 763207"/>
                <a:gd name="connsiteX5" fmla="*/ 1282632 w 1409836"/>
                <a:gd name="connsiteY5" fmla="*/ 763207 h 763207"/>
                <a:gd name="connsiteX6" fmla="*/ 127204 w 1409836"/>
                <a:gd name="connsiteY6" fmla="*/ 763207 h 763207"/>
                <a:gd name="connsiteX7" fmla="*/ 0 w 1409836"/>
                <a:gd name="connsiteY7" fmla="*/ 636003 h 763207"/>
                <a:gd name="connsiteX8" fmla="*/ 0 w 1409836"/>
                <a:gd name="connsiteY8" fmla="*/ 127204 h 763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09836" h="763207">
                  <a:moveTo>
                    <a:pt x="0" y="127204"/>
                  </a:moveTo>
                  <a:cubicBezTo>
                    <a:pt x="0" y="56951"/>
                    <a:pt x="56951" y="0"/>
                    <a:pt x="127204" y="0"/>
                  </a:cubicBezTo>
                  <a:lnTo>
                    <a:pt x="1282632" y="0"/>
                  </a:lnTo>
                  <a:cubicBezTo>
                    <a:pt x="1352885" y="0"/>
                    <a:pt x="1409836" y="56951"/>
                    <a:pt x="1409836" y="127204"/>
                  </a:cubicBezTo>
                  <a:lnTo>
                    <a:pt x="1409836" y="636003"/>
                  </a:lnTo>
                  <a:cubicBezTo>
                    <a:pt x="1409836" y="706256"/>
                    <a:pt x="1352885" y="763207"/>
                    <a:pt x="1282632" y="763207"/>
                  </a:cubicBezTo>
                  <a:lnTo>
                    <a:pt x="127204" y="763207"/>
                  </a:lnTo>
                  <a:cubicBezTo>
                    <a:pt x="56951" y="763207"/>
                    <a:pt x="0" y="706256"/>
                    <a:pt x="0" y="636003"/>
                  </a:cubicBezTo>
                  <a:lnTo>
                    <a:pt x="0" y="127204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5357" tIns="75357" rIns="75357" bIns="75357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dirty="0"/>
                <a:t>Data</a:t>
              </a:r>
            </a:p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dirty="0"/>
                <a:t>Skills</a:t>
              </a:r>
              <a:endParaRPr lang="en-US" kern="1200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F86107E-C1AD-4419-8896-9119A23EE082}"/>
                </a:ext>
              </a:extLst>
            </p:cNvPr>
            <p:cNvSpPr/>
            <p:nvPr/>
          </p:nvSpPr>
          <p:spPr>
            <a:xfrm>
              <a:off x="3933242" y="3423006"/>
              <a:ext cx="1403118" cy="860965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bg1"/>
                  </a:solidFill>
                </a:rPr>
                <a:t>Dedicated</a:t>
              </a:r>
            </a:p>
            <a:p>
              <a:pPr algn="ctr"/>
              <a:r>
                <a:rPr lang="en-GB" dirty="0">
                  <a:solidFill>
                    <a:schemeClr val="bg1"/>
                  </a:solidFill>
                </a:rPr>
                <a:t>Team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86050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1D4DE02AE332D45AE9312D7C37056C8" ma:contentTypeVersion="8" ma:contentTypeDescription="Create a new document." ma:contentTypeScope="" ma:versionID="0174424d6daed20a8cf60ed284ae7eac">
  <xsd:schema xmlns:xsd="http://www.w3.org/2001/XMLSchema" xmlns:xs="http://www.w3.org/2001/XMLSchema" xmlns:p="http://schemas.microsoft.com/office/2006/metadata/properties" xmlns:ns2="14e3c824-21d6-4317-898f-c23a7d933780" xmlns:ns3="674034a2-6761-4717-83d1-34bcc2f81e0e" targetNamespace="http://schemas.microsoft.com/office/2006/metadata/properties" ma:root="true" ma:fieldsID="7f1fb14b4352cfd0bc6bdb9ec14fb4c4" ns2:_="" ns3:_="">
    <xsd:import namespace="14e3c824-21d6-4317-898f-c23a7d933780"/>
    <xsd:import namespace="674034a2-6761-4717-83d1-34bcc2f81e0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e3c824-21d6-4317-898f-c23a7d93378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4034a2-6761-4717-83d1-34bcc2f81e0e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77C979E-0F48-45DC-A9F0-41189132B39F}">
  <ds:schemaRefs>
    <ds:schemaRef ds:uri="14e3c824-21d6-4317-898f-c23a7d933780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674034a2-6761-4717-83d1-34bcc2f81e0e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087FEC8D-1E2C-4070-ADAD-753BFCDFF50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8634769-D622-45BB-A0A7-3C3D1F7BBE7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4e3c824-21d6-4317-898f-c23a7d933780"/>
    <ds:schemaRef ds:uri="674034a2-6761-4717-83d1-34bcc2f81e0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379</TotalTime>
  <Words>203</Words>
  <Application>Microsoft Office PowerPoint</Application>
  <PresentationFormat>On-screen Show (16:9)</PresentationFormat>
  <Paragraphs>55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Bariol Regular</vt:lpstr>
      <vt:lpstr>Calibri</vt:lpstr>
      <vt:lpstr>Calibri Light</vt:lpstr>
      <vt:lpstr>District Pro Thin</vt:lpstr>
      <vt:lpstr>Montserrat</vt:lpstr>
      <vt:lpstr>Montserrat Light</vt:lpstr>
      <vt:lpstr>Office Theme</vt:lpstr>
      <vt:lpstr>National Innovation Centre for Data</vt:lpstr>
      <vt:lpstr>PowerPoint Presentation</vt:lpstr>
      <vt:lpstr>NICD Programmes</vt:lpstr>
      <vt:lpstr>PowerPoint Presentation</vt:lpstr>
      <vt:lpstr>Growth in Rural/Urban economies</vt:lpstr>
      <vt:lpstr>NICD Programmes for the rural economy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Steve Caughey</cp:lastModifiedBy>
  <cp:revision>187</cp:revision>
  <cp:lastPrinted>2017-02-27T14:48:37Z</cp:lastPrinted>
  <dcterms:created xsi:type="dcterms:W3CDTF">2016-12-02T09:08:17Z</dcterms:created>
  <dcterms:modified xsi:type="dcterms:W3CDTF">2019-03-26T15:01:01Z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0x010100C1D4DE02AE332D45AE9312D7C37056C8</vt:lpwstr>
  </property>
</Properties>
</file>